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Author-developed content based on the public source set listed on slide 15.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Source: Author synthesis; bilingual adaptation prepared for Hong Kong management communication.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Source: Author recommendation; bilingual management demonstration.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Source: Author communication redesign based on the original independent report.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Source: Author information-visualization redesign.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Sources: Six bank annual reports and public disclosures; author benchmarking method.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Full source list: 22 publicly available documents reviewed through August 2026.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Sources: HKMA Fintech Promotion Blueprint (2026); HKMA sector review (2025); author analysis.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Sources: HKMA Fintech Promotion Blueprint (2026); HKMA/HKIMR GenAI study (2025).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Sources: HKMA, HKAB, Bain, EPAM, HKIB and six bank disclosures; author scoring.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Sources: 2024 annual reports and public disclosures of six representative Chinese banks in Hong Kong.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Sources: HKMA Wealth Management Connect, cross-boundary payment and e-CNY publications (2024-2025).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Source: HKMA Research Memorandum, Assessing the Effects of CDI on SME Loans (2026).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Source: Author recommendations based on HKMA, consumer research and bank benchmarking.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Source: Author roadmap based on the prioritized demand map and public evidence review.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ns2="http://schemas.microsoft.com/office/powerpoint/2010/main" xmlns:ns3="http://schemas.openxmlformats.org/officeDocument/2006/relationships" xmlns:p="http://schemas.openxmlformats.org/presentationml/2006/main">
  <p:cSld name="Ava Corporate Insight Master - 12 Column Grid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ns2:creationId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ns3:id="rId1"/>
    <p:sldLayoutId id="2147483650" ns3:id="rId2"/>
    <p:sldLayoutId id="2147483651" ns3:id="rId3"/>
    <p:sldLayoutId id="2147483652" ns3:id="rId4"/>
    <p:sldLayoutId id="2147483653" ns3:id="rId5"/>
    <p:sldLayoutId id="2147483654" ns3:id="rId6"/>
    <p:sldLayoutId id="2147483655" ns3:id="rId7"/>
    <p:sldLayoutId id="2147483656" ns3:id="rId8"/>
    <p:sldLayoutId id="2147483657" ns3:id="rId9"/>
    <p:sldLayoutId id="2147483658" ns3:id="rId10"/>
    <p:sldLayoutId id="2147483659" ns3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45720"/>
          </a:xfrm>
          <a:prstGeom prst="rect">
            <a:avLst/>
          </a:prstGeom>
          <a:solidFill>
            <a:srgbClr val="051C2C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1051560"/>
            <a:ext cx="10058400" cy="1298448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defRPr sz="4400" b="1">
                <a:solidFill>
                  <a:srgbClr val="051C2C"/>
                </a:solidFill>
                <a:latin typeface="Georgia"/>
              </a:defRPr>
            </a:pPr>
            <a:r>
              <a:rPr>
                <a:ea typeface="KaiTi"/>
              </a:rPr>
              <a:t>Hong Kong</a:t>
            </a:r>
            <a:br/>
            <a:r>
              <a:rPr>
                <a:ea typeface="KaiTi"/>
              </a:rPr>
              <a:t>Chinese Banks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2569464"/>
            <a:ext cx="10058400" cy="566928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defRPr sz="22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From fintech adoption to measurable value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3694176"/>
            <a:ext cx="10058400" cy="310896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l">
              <a:lnSpc>
                <a:spcPts val="189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666666"/>
                </a:solidFill>
                <a:latin typeface="Arial"/>
              </a:defRPr>
            </a:pPr>
            <a:r>
              <a:rPr>
                <a:ea typeface="KaiTi"/>
              </a:rPr>
              <a:t>Ava MI Xinyu | Corporate insight case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306824"/>
            <a:ext cx="10058400" cy="310896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l">
              <a:lnSpc>
                <a:spcPts val="189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666666"/>
                </a:solidFill>
                <a:latin typeface="Arial"/>
              </a:defRPr>
            </a:pPr>
            <a:r>
              <a:rPr>
                <a:ea typeface="KaiTi"/>
              </a:rPr>
              <a:t>August 2026</a:t>
            </a:r>
          </a:p>
        </p:txBody>
      </p:sp>
      <p:sp>
        <p:nvSpPr>
          <p:cNvPr id="7" name="Rectangle 6"/>
          <p:cNvSpPr/>
          <p:nvPr/>
        </p:nvSpPr>
        <p:spPr>
          <a:xfrm>
            <a:off x="914400" y="6217920"/>
            <a:ext cx="4206240" cy="25400"/>
          </a:xfrm>
          <a:prstGeom prst="rect">
            <a:avLst/>
          </a:prstGeom>
          <a:solidFill>
            <a:srgbClr val="051C2C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pic>
        <p:nvPicPr>
          <p:cNvPr id="8" name="Picture 7" descr="hk-bank-cov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8079" y="0"/>
            <a:ext cx="4693615" cy="68580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7269480" y="0"/>
            <a:ext cx="228600" cy="6858000"/>
          </a:xfrm>
          <a:prstGeom prst="rect">
            <a:avLst/>
          </a:prstGeom>
          <a:solidFill>
            <a:srgbClr val="051C2C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137160"/>
            <a:ext cx="10698480" cy="822960"/>
          </a:xfrm>
          <a:prstGeom prst="rect">
            <a:avLst/>
          </a:prstGeom>
          <a:noFill/>
        </p:spPr>
        <p:txBody>
          <a:bodyPr wrap="square" anchor="b" lIns="45720" tIns="45720" rIns="45720" bIns="45720"/>
          <a:lstStyle/>
          <a:p>
            <a:pPr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defRPr sz="2200" b="1">
                <a:solidFill>
                  <a:srgbClr val="000000"/>
                </a:solidFill>
                <a:latin typeface="Georgia"/>
              </a:defRPr>
            </a:pPr>
            <a:r>
              <a:rPr>
                <a:ea typeface="KaiTi"/>
              </a:rPr>
              <a:t>One message works in both languages</a:t>
            </a:r>
          </a:p>
        </p:txBody>
      </p:sp>
      <p:sp>
        <p:nvSpPr>
          <p:cNvPr id="3" name="Rectangle 2"/>
          <p:cNvSpPr/>
          <p:nvPr/>
        </p:nvSpPr>
        <p:spPr>
          <a:xfrm>
            <a:off x="731520" y="960120"/>
            <a:ext cx="10698480" cy="635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731520" y="1280160"/>
            <a:ext cx="5029200" cy="548640"/>
          </a:xfrm>
          <a:prstGeom prst="rect">
            <a:avLst/>
          </a:prstGeom>
          <a:solidFill>
            <a:srgbClr val="051C2C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68680" y="1280160"/>
            <a:ext cx="4754880" cy="548640"/>
          </a:xfrm>
          <a:prstGeom prst="rect">
            <a:avLst/>
          </a:prstGeom>
          <a:noFill/>
        </p:spPr>
        <p:txBody>
          <a:bodyPr wrap="square" anchor="ctr" lIns="45720" tIns="45720" rIns="45720" bIns="45720"/>
          <a:lstStyle/>
          <a:p>
            <a:pPr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defRPr sz="1800" b="1">
                <a:solidFill>
                  <a:srgbClr val="FFFFFF"/>
                </a:solidFill>
                <a:latin typeface="Arial"/>
              </a:defRPr>
            </a:pPr>
            <a:r>
              <a:rPr>
                <a:ea typeface="KaiTi"/>
              </a:rPr>
              <a:t>Executive answer | English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828800"/>
            <a:ext cx="5029200" cy="384048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05840" y="2011680"/>
            <a:ext cx="4480560" cy="347472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l">
              <a:lnSpc>
                <a:spcPts val="189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Fintech adoption is no longer the constraint.</a:t>
            </a:r>
          </a:p>
          <a:p>
            <a:pPr algn="l">
              <a:lnSpc>
                <a:spcPts val="1890"/>
              </a:lnSpc>
              <a:spcBef>
                <a:spcPts val="800"/>
              </a:spcBef>
              <a:spcAft>
                <a:spcPts val="0"/>
              </a:spcAft>
              <a:defRPr sz="14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Integration depth now determines value realization.</a:t>
            </a:r>
          </a:p>
          <a:p>
            <a:pPr algn="l">
              <a:lnSpc>
                <a:spcPts val="1890"/>
              </a:lnSpc>
              <a:spcBef>
                <a:spcPts val="800"/>
              </a:spcBef>
              <a:spcAft>
                <a:spcPts val="0"/>
              </a:spcAft>
              <a:defRPr sz="14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Connect journeys, data and risk decisions around accountable owners.</a:t>
            </a:r>
          </a:p>
        </p:txBody>
      </p:sp>
      <p:sp>
        <p:nvSpPr>
          <p:cNvPr id="8" name="Rectangle 7"/>
          <p:cNvSpPr/>
          <p:nvPr/>
        </p:nvSpPr>
        <p:spPr>
          <a:xfrm>
            <a:off x="6430975" y="1280160"/>
            <a:ext cx="5029200" cy="548640"/>
          </a:xfrm>
          <a:prstGeom prst="rect">
            <a:avLst/>
          </a:prstGeom>
          <a:solidFill>
            <a:srgbClr val="051C2C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68135" y="1280160"/>
            <a:ext cx="4754880" cy="548640"/>
          </a:xfrm>
          <a:prstGeom prst="rect">
            <a:avLst/>
          </a:prstGeom>
          <a:noFill/>
        </p:spPr>
        <p:txBody>
          <a:bodyPr wrap="square" anchor="ctr" lIns="45720" tIns="45720" rIns="45720" bIns="45720"/>
          <a:lstStyle/>
          <a:p>
            <a:pPr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defRPr sz="1800" b="1">
                <a:solidFill>
                  <a:srgbClr val="FFFFFF"/>
                </a:solidFill>
                <a:latin typeface="Arial"/>
              </a:defRPr>
            </a:pPr>
            <a:r>
              <a:rPr>
                <a:ea typeface="KaiTi"/>
              </a:rPr>
              <a:t>管理層結論 | 繁體中文</a:t>
            </a:r>
          </a:p>
        </p:txBody>
      </p:sp>
      <p:sp>
        <p:nvSpPr>
          <p:cNvPr id="10" name="Rectangle 9"/>
          <p:cNvSpPr/>
          <p:nvPr/>
        </p:nvSpPr>
        <p:spPr>
          <a:xfrm>
            <a:off x="6430975" y="1828800"/>
            <a:ext cx="5029200" cy="384048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705295" y="2011680"/>
            <a:ext cx="4480560" cy="347472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l">
              <a:lnSpc>
                <a:spcPts val="189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金融科技採用率已不再是主要限制。</a:t>
            </a:r>
          </a:p>
          <a:p>
            <a:pPr algn="l">
              <a:lnSpc>
                <a:spcPts val="1890"/>
              </a:lnSpc>
              <a:spcBef>
                <a:spcPts val="800"/>
              </a:spcBef>
              <a:spcAft>
                <a:spcPts val="0"/>
              </a:spcAft>
              <a:defRPr sz="14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整合深度決定數碼投資能否轉化為價值。</a:t>
            </a:r>
          </a:p>
          <a:p>
            <a:pPr algn="l">
              <a:lnSpc>
                <a:spcPts val="1890"/>
              </a:lnSpc>
              <a:spcBef>
                <a:spcPts val="800"/>
              </a:spcBef>
              <a:spcAft>
                <a:spcPts val="0"/>
              </a:spcAft>
              <a:defRPr sz="14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以端到端負責人串連旅程、數據與風險決策。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31520" y="6446520"/>
            <a:ext cx="10058400" cy="27432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l">
              <a:lnSpc>
                <a:spcPts val="1215"/>
              </a:lnSpc>
              <a:spcBef>
                <a:spcPts val="0"/>
              </a:spcBef>
              <a:spcAft>
                <a:spcPts val="0"/>
              </a:spcAft>
              <a:defRPr sz="900" b="0">
                <a:solidFill>
                  <a:srgbClr val="666666"/>
                </a:solidFill>
                <a:latin typeface="Arial"/>
              </a:defRPr>
            </a:pPr>
            <a:r>
              <a:rPr>
                <a:ea typeface="KaiTi"/>
              </a:rPr>
              <a:t>Source: Author synthesis; bilingual adaptation prepared for Hong Kong management communication.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155680" y="6492240"/>
            <a:ext cx="914400" cy="27432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r">
              <a:lnSpc>
                <a:spcPts val="1215"/>
              </a:lnSpc>
              <a:spcBef>
                <a:spcPts val="0"/>
              </a:spcBef>
              <a:spcAft>
                <a:spcPts val="0"/>
              </a:spcAft>
              <a:defRPr sz="900" b="0">
                <a:solidFill>
                  <a:srgbClr val="666666"/>
                </a:solidFill>
                <a:latin typeface="Arial"/>
              </a:defRPr>
            </a:pPr>
            <a:r>
              <a:rPr>
                <a:ea typeface="KaiTi"/>
              </a:rPr>
              <a:t>10/15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137160"/>
            <a:ext cx="10698480" cy="822960"/>
          </a:xfrm>
          <a:prstGeom prst="rect">
            <a:avLst/>
          </a:prstGeom>
          <a:noFill/>
        </p:spPr>
        <p:txBody>
          <a:bodyPr wrap="square" anchor="b" lIns="45720" tIns="45720" rIns="45720" bIns="45720"/>
          <a:lstStyle/>
          <a:p>
            <a:pPr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defRPr sz="2200" b="1">
                <a:solidFill>
                  <a:srgbClr val="000000"/>
                </a:solidFill>
                <a:latin typeface="Georgia"/>
              </a:defRPr>
            </a:pPr>
            <a:r>
              <a:rPr>
                <a:ea typeface="KaiTi"/>
              </a:rPr>
              <a:t>One scorecard aligns bilingual decisions</a:t>
            </a:r>
          </a:p>
        </p:txBody>
      </p:sp>
      <p:sp>
        <p:nvSpPr>
          <p:cNvPr id="3" name="Rectangle 2"/>
          <p:cNvSpPr/>
          <p:nvPr/>
        </p:nvSpPr>
        <p:spPr>
          <a:xfrm>
            <a:off x="731520" y="960120"/>
            <a:ext cx="10698480" cy="635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731520" y="1280160"/>
            <a:ext cx="5029200" cy="548640"/>
          </a:xfrm>
          <a:prstGeom prst="rect">
            <a:avLst/>
          </a:prstGeom>
          <a:solidFill>
            <a:srgbClr val="051C2C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68680" y="1280160"/>
            <a:ext cx="4754880" cy="548640"/>
          </a:xfrm>
          <a:prstGeom prst="rect">
            <a:avLst/>
          </a:prstGeom>
          <a:noFill/>
        </p:spPr>
        <p:txBody>
          <a:bodyPr wrap="square" anchor="ctr" lIns="45720" tIns="45720" rIns="45720" bIns="45720"/>
          <a:lstStyle/>
          <a:p>
            <a:pPr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defRPr sz="1800" b="1">
                <a:solidFill>
                  <a:srgbClr val="FFFFFF"/>
                </a:solidFill>
                <a:latin typeface="Arial"/>
              </a:defRPr>
            </a:pPr>
            <a:r>
              <a:rPr>
                <a:ea typeface="KaiTi"/>
              </a:rPr>
              <a:t>Recommendation | English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828800"/>
            <a:ext cx="5029200" cy="384048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05840" y="2011680"/>
            <a:ext cx="4480560" cy="347472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l">
              <a:lnSpc>
                <a:spcPts val="189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Choose one cross-border journey.</a:t>
            </a:r>
          </a:p>
          <a:p>
            <a:pPr algn="l">
              <a:lnSpc>
                <a:spcPts val="1890"/>
              </a:lnSpc>
              <a:spcBef>
                <a:spcPts val="800"/>
              </a:spcBef>
              <a:spcAft>
                <a:spcPts val="0"/>
              </a:spcAft>
              <a:defRPr sz="14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Appoint one end-to-end owner.</a:t>
            </a:r>
          </a:p>
          <a:p>
            <a:pPr algn="l">
              <a:lnSpc>
                <a:spcPts val="1890"/>
              </a:lnSpc>
              <a:spcBef>
                <a:spcPts val="800"/>
              </a:spcBef>
              <a:spcAft>
                <a:spcPts val="0"/>
              </a:spcAft>
              <a:defRPr sz="14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Track completion, conversion, handoff and risk loss.</a:t>
            </a:r>
          </a:p>
          <a:p>
            <a:pPr algn="l">
              <a:lnSpc>
                <a:spcPts val="1890"/>
              </a:lnSpc>
              <a:spcBef>
                <a:spcPts val="800"/>
              </a:spcBef>
              <a:spcAft>
                <a:spcPts val="0"/>
              </a:spcAft>
              <a:defRPr sz="14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Review evidence every 30 days.</a:t>
            </a:r>
          </a:p>
        </p:txBody>
      </p:sp>
      <p:sp>
        <p:nvSpPr>
          <p:cNvPr id="8" name="Rectangle 7"/>
          <p:cNvSpPr/>
          <p:nvPr/>
        </p:nvSpPr>
        <p:spPr>
          <a:xfrm>
            <a:off x="6430975" y="1280160"/>
            <a:ext cx="5029200" cy="548640"/>
          </a:xfrm>
          <a:prstGeom prst="rect">
            <a:avLst/>
          </a:prstGeom>
          <a:solidFill>
            <a:srgbClr val="051C2C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68135" y="1280160"/>
            <a:ext cx="4754880" cy="548640"/>
          </a:xfrm>
          <a:prstGeom prst="rect">
            <a:avLst/>
          </a:prstGeom>
          <a:noFill/>
        </p:spPr>
        <p:txBody>
          <a:bodyPr wrap="square" anchor="ctr" lIns="45720" tIns="45720" rIns="45720" bIns="45720"/>
          <a:lstStyle/>
          <a:p>
            <a:pPr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defRPr sz="1800" b="1">
                <a:solidFill>
                  <a:srgbClr val="FFFFFF"/>
                </a:solidFill>
                <a:latin typeface="Arial"/>
              </a:defRPr>
            </a:pPr>
            <a:r>
              <a:rPr>
                <a:ea typeface="KaiTi"/>
              </a:rPr>
              <a:t>建議 | 繁體中文</a:t>
            </a:r>
          </a:p>
        </p:txBody>
      </p:sp>
      <p:sp>
        <p:nvSpPr>
          <p:cNvPr id="10" name="Rectangle 9"/>
          <p:cNvSpPr/>
          <p:nvPr/>
        </p:nvSpPr>
        <p:spPr>
          <a:xfrm>
            <a:off x="6430975" y="1828800"/>
            <a:ext cx="5029200" cy="384048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705295" y="2011680"/>
            <a:ext cx="4480560" cy="347472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l">
              <a:lnSpc>
                <a:spcPts val="189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選定一項跨境客戶旅程。</a:t>
            </a:r>
          </a:p>
          <a:p>
            <a:pPr algn="l">
              <a:lnSpc>
                <a:spcPts val="1890"/>
              </a:lnSpc>
              <a:spcBef>
                <a:spcPts val="800"/>
              </a:spcBef>
              <a:spcAft>
                <a:spcPts val="0"/>
              </a:spcAft>
              <a:defRPr sz="14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委任一位端到端負責人。</a:t>
            </a:r>
          </a:p>
          <a:p>
            <a:pPr algn="l">
              <a:lnSpc>
                <a:spcPts val="1890"/>
              </a:lnSpc>
              <a:spcBef>
                <a:spcPts val="800"/>
              </a:spcBef>
              <a:spcAft>
                <a:spcPts val="0"/>
              </a:spcAft>
              <a:defRPr sz="14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追蹤完成率、轉化、人工接管及風險損失。</a:t>
            </a:r>
          </a:p>
          <a:p>
            <a:pPr algn="l">
              <a:lnSpc>
                <a:spcPts val="1890"/>
              </a:lnSpc>
              <a:spcBef>
                <a:spcPts val="800"/>
              </a:spcBef>
              <a:spcAft>
                <a:spcPts val="0"/>
              </a:spcAft>
              <a:defRPr sz="14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每三十日檢視成效證據。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31520" y="6446520"/>
            <a:ext cx="10058400" cy="27432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l">
              <a:lnSpc>
                <a:spcPts val="1215"/>
              </a:lnSpc>
              <a:spcBef>
                <a:spcPts val="0"/>
              </a:spcBef>
              <a:spcAft>
                <a:spcPts val="0"/>
              </a:spcAft>
              <a:defRPr sz="900" b="0">
                <a:solidFill>
                  <a:srgbClr val="666666"/>
                </a:solidFill>
                <a:latin typeface="Arial"/>
              </a:defRPr>
            </a:pPr>
            <a:r>
              <a:rPr>
                <a:ea typeface="KaiTi"/>
              </a:rPr>
              <a:t>Source: Author recommendation; bilingual management demonstration.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155680" y="6492240"/>
            <a:ext cx="914400" cy="27432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r">
              <a:lnSpc>
                <a:spcPts val="1215"/>
              </a:lnSpc>
              <a:spcBef>
                <a:spcPts val="0"/>
              </a:spcBef>
              <a:spcAft>
                <a:spcPts val="0"/>
              </a:spcAft>
              <a:defRPr sz="900" b="0">
                <a:solidFill>
                  <a:srgbClr val="666666"/>
                </a:solidFill>
                <a:latin typeface="Arial"/>
              </a:defRPr>
            </a:pPr>
            <a:r>
              <a:rPr>
                <a:ea typeface="KaiTi"/>
              </a:rPr>
              <a:t>11/15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137160"/>
            <a:ext cx="10698480" cy="822960"/>
          </a:xfrm>
          <a:prstGeom prst="rect">
            <a:avLst/>
          </a:prstGeom>
          <a:noFill/>
        </p:spPr>
        <p:txBody>
          <a:bodyPr wrap="square" anchor="b" lIns="45720" tIns="45720" rIns="45720" bIns="45720"/>
          <a:lstStyle/>
          <a:p>
            <a:pPr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defRPr sz="2200" b="1">
                <a:solidFill>
                  <a:srgbClr val="000000"/>
                </a:solidFill>
                <a:latin typeface="Georgia"/>
              </a:defRPr>
            </a:pPr>
            <a:r>
              <a:rPr>
                <a:ea typeface="KaiTi"/>
              </a:rPr>
              <a:t>Redesign 1 turns summary into decision</a:t>
            </a:r>
          </a:p>
        </p:txBody>
      </p:sp>
      <p:sp>
        <p:nvSpPr>
          <p:cNvPr id="3" name="Rectangle 2"/>
          <p:cNvSpPr/>
          <p:nvPr/>
        </p:nvSpPr>
        <p:spPr>
          <a:xfrm>
            <a:off x="731520" y="960120"/>
            <a:ext cx="10698480" cy="635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089497" y="1325880"/>
            <a:ext cx="12700" cy="425196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5867247" y="3223260"/>
            <a:ext cx="457200" cy="457200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rtlCol="0" anchor="ctr" lIns="0" tIns="0" rIns="0" bIns="0"/>
          <a:lstStyle/>
          <a:p>
            <a:pPr algn="ctr">
              <a:defRPr sz="2200" b="1">
                <a:solidFill>
                  <a:srgbClr val="FFFFFF"/>
                </a:solidFill>
                <a:latin typeface="Arial"/>
              </a:defRPr>
            </a:pPr>
            <a:r>
              <a:rPr>
                <a:ea typeface="Arial"/>
              </a:rPr>
              <a:t>&gt;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325880"/>
            <a:ext cx="5029200" cy="45720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l">
              <a:lnSpc>
                <a:spcPts val="2160"/>
              </a:lnSpc>
              <a:spcBef>
                <a:spcPts val="0"/>
              </a:spcBef>
              <a:spcAft>
                <a:spcPts val="0"/>
              </a:spcAft>
              <a:defRPr sz="1600" b="1">
                <a:solidFill>
                  <a:srgbClr val="000000"/>
                </a:solidFill>
                <a:latin typeface="Arial"/>
              </a:defRPr>
            </a:pPr>
            <a:r>
              <a:rPr>
                <a:ea typeface="KaiTi"/>
              </a:rPr>
              <a:t>Before | Report-led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1874520"/>
            <a:ext cx="5029200" cy="411480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l">
              <a:lnSpc>
                <a:spcPts val="1620"/>
              </a:lnSpc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Long context before the conclusion</a:t>
            </a:r>
          </a:p>
          <a:p>
            <a:pPr algn="l">
              <a:lnSpc>
                <a:spcPts val="1620"/>
              </a:lnSpc>
              <a:spcBef>
                <a:spcPts val="800"/>
              </a:spcBef>
              <a:spcAft>
                <a:spcPts val="0"/>
              </a:spcAft>
              <a:defRPr sz="12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Statistics listed without implication</a:t>
            </a:r>
          </a:p>
          <a:p>
            <a:pPr algn="l">
              <a:lnSpc>
                <a:spcPts val="1620"/>
              </a:lnSpc>
              <a:spcBef>
                <a:spcPts val="800"/>
              </a:spcBef>
              <a:spcAft>
                <a:spcPts val="0"/>
              </a:spcAft>
              <a:defRPr sz="12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No explicit management choice</a:t>
            </a:r>
          </a:p>
          <a:p>
            <a:pPr algn="l">
              <a:lnSpc>
                <a:spcPts val="1620"/>
              </a:lnSpc>
              <a:spcBef>
                <a:spcPts val="800"/>
              </a:spcBef>
              <a:spcAft>
                <a:spcPts val="0"/>
              </a:spcAft>
              <a:defRPr sz="12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Action buried in body copy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30975" y="1325880"/>
            <a:ext cx="5029200" cy="45720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l">
              <a:lnSpc>
                <a:spcPts val="2160"/>
              </a:lnSpc>
              <a:spcBef>
                <a:spcPts val="0"/>
              </a:spcBef>
              <a:spcAft>
                <a:spcPts val="0"/>
              </a:spcAft>
              <a:defRPr sz="1600" b="1">
                <a:solidFill>
                  <a:srgbClr val="000000"/>
                </a:solidFill>
                <a:latin typeface="Arial"/>
              </a:defRPr>
            </a:pPr>
            <a:r>
              <a:rPr>
                <a:ea typeface="KaiTi"/>
              </a:rPr>
              <a:t>After | Decision-led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30975" y="1920240"/>
            <a:ext cx="5029200" cy="411480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l">
              <a:lnSpc>
                <a:spcPts val="1620"/>
              </a:lnSpc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Decision headline first</a:t>
            </a:r>
          </a:p>
          <a:p>
            <a:pPr algn="l">
              <a:lnSpc>
                <a:spcPts val="1620"/>
              </a:lnSpc>
              <a:spcBef>
                <a:spcPts val="800"/>
              </a:spcBef>
              <a:spcAft>
                <a:spcPts val="0"/>
              </a:spcAft>
              <a:defRPr sz="12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Three evidence-backed priorities</a:t>
            </a:r>
          </a:p>
          <a:p>
            <a:pPr algn="l">
              <a:lnSpc>
                <a:spcPts val="1620"/>
              </a:lnSpc>
              <a:spcBef>
                <a:spcPts val="800"/>
              </a:spcBef>
              <a:spcAft>
                <a:spcPts val="0"/>
              </a:spcAft>
              <a:defRPr sz="12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Clear implication for management</a:t>
            </a:r>
          </a:p>
          <a:p>
            <a:pPr algn="l">
              <a:lnSpc>
                <a:spcPts val="1620"/>
              </a:lnSpc>
              <a:spcBef>
                <a:spcPts val="800"/>
              </a:spcBef>
              <a:spcAft>
                <a:spcPts val="0"/>
              </a:spcAft>
              <a:defRPr sz="12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12-month action sequence</a:t>
            </a:r>
          </a:p>
        </p:txBody>
      </p:sp>
      <p:sp>
        <p:nvSpPr>
          <p:cNvPr id="10" name="Rectangle 9"/>
          <p:cNvSpPr/>
          <p:nvPr/>
        </p:nvSpPr>
        <p:spPr>
          <a:xfrm>
            <a:off x="731520" y="5669280"/>
            <a:ext cx="10728655" cy="59436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005840" y="5669280"/>
            <a:ext cx="1645920" cy="594360"/>
          </a:xfrm>
          <a:prstGeom prst="rect">
            <a:avLst/>
          </a:prstGeom>
          <a:noFill/>
        </p:spPr>
        <p:txBody>
          <a:bodyPr wrap="square" anchor="ctr" lIns="45720" tIns="45720" rIns="45720" bIns="45720"/>
          <a:lstStyle/>
          <a:p>
            <a:pPr algn="l">
              <a:lnSpc>
                <a:spcPts val="1890"/>
              </a:lnSpc>
              <a:spcBef>
                <a:spcPts val="0"/>
              </a:spcBef>
              <a:spcAft>
                <a:spcPts val="0"/>
              </a:spcAft>
              <a:defRPr sz="1400" b="1">
                <a:solidFill>
                  <a:srgbClr val="051C2C"/>
                </a:solidFill>
                <a:latin typeface="Arial"/>
              </a:defRPr>
            </a:pPr>
            <a:r>
              <a:rPr>
                <a:ea typeface="KaiTi"/>
              </a:rPr>
              <a:t>Communication principle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743200" y="5669280"/>
            <a:ext cx="8442655" cy="594360"/>
          </a:xfrm>
          <a:prstGeom prst="rect">
            <a:avLst/>
          </a:prstGeom>
          <a:noFill/>
        </p:spPr>
        <p:txBody>
          <a:bodyPr wrap="square" anchor="ctr" lIns="45720" tIns="45720" rIns="45720" bIns="45720"/>
          <a:lstStyle/>
          <a:p>
            <a:pPr algn="l">
              <a:lnSpc>
                <a:spcPts val="189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Lead with the decision, then earn it with evidence.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1520" y="6446520"/>
            <a:ext cx="10058400" cy="27432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l">
              <a:lnSpc>
                <a:spcPts val="1215"/>
              </a:lnSpc>
              <a:spcBef>
                <a:spcPts val="0"/>
              </a:spcBef>
              <a:spcAft>
                <a:spcPts val="0"/>
              </a:spcAft>
              <a:defRPr sz="900" b="0">
                <a:solidFill>
                  <a:srgbClr val="666666"/>
                </a:solidFill>
                <a:latin typeface="Arial"/>
              </a:defRPr>
            </a:pPr>
            <a:r>
              <a:rPr>
                <a:ea typeface="KaiTi"/>
              </a:rPr>
              <a:t>Source: Author communication redesign based on the original independent report.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155680" y="6492240"/>
            <a:ext cx="914400" cy="27432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r">
              <a:lnSpc>
                <a:spcPts val="1215"/>
              </a:lnSpc>
              <a:spcBef>
                <a:spcPts val="0"/>
              </a:spcBef>
              <a:spcAft>
                <a:spcPts val="0"/>
              </a:spcAft>
              <a:defRPr sz="900" b="0">
                <a:solidFill>
                  <a:srgbClr val="666666"/>
                </a:solidFill>
                <a:latin typeface="Arial"/>
              </a:defRPr>
            </a:pPr>
            <a:r>
              <a:rPr>
                <a:ea typeface="KaiTi"/>
              </a:rPr>
              <a:t>12/15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137160"/>
            <a:ext cx="10698480" cy="822960"/>
          </a:xfrm>
          <a:prstGeom prst="rect">
            <a:avLst/>
          </a:prstGeom>
          <a:noFill/>
        </p:spPr>
        <p:txBody>
          <a:bodyPr wrap="square" anchor="b" lIns="45720" tIns="45720" rIns="45720" bIns="45720"/>
          <a:lstStyle/>
          <a:p>
            <a:pPr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defRPr sz="2200" b="1">
                <a:solidFill>
                  <a:srgbClr val="000000"/>
                </a:solidFill>
                <a:latin typeface="Georgia"/>
              </a:defRPr>
            </a:pPr>
            <a:r>
              <a:rPr>
                <a:ea typeface="KaiTi"/>
              </a:rPr>
              <a:t>Redesign 2 turns data into narrative</a:t>
            </a:r>
          </a:p>
        </p:txBody>
      </p:sp>
      <p:sp>
        <p:nvSpPr>
          <p:cNvPr id="3" name="Rectangle 2"/>
          <p:cNvSpPr/>
          <p:nvPr/>
        </p:nvSpPr>
        <p:spPr>
          <a:xfrm>
            <a:off x="731520" y="960120"/>
            <a:ext cx="10698480" cy="635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089497" y="1325880"/>
            <a:ext cx="12700" cy="425196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5867247" y="3223260"/>
            <a:ext cx="457200" cy="457200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rtlCol="0" anchor="ctr" lIns="0" tIns="0" rIns="0" bIns="0"/>
          <a:lstStyle/>
          <a:p>
            <a:pPr algn="ctr">
              <a:defRPr sz="2200" b="1">
                <a:solidFill>
                  <a:srgbClr val="FFFFFF"/>
                </a:solidFill>
                <a:latin typeface="Arial"/>
              </a:defRPr>
            </a:pPr>
            <a:r>
              <a:rPr>
                <a:ea typeface="Arial"/>
              </a:rPr>
              <a:t>&gt;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325880"/>
            <a:ext cx="5029200" cy="45720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l">
              <a:lnSpc>
                <a:spcPts val="2160"/>
              </a:lnSpc>
              <a:spcBef>
                <a:spcPts val="0"/>
              </a:spcBef>
              <a:spcAft>
                <a:spcPts val="0"/>
              </a:spcAft>
              <a:defRPr sz="1600" b="1">
                <a:solidFill>
                  <a:srgbClr val="000000"/>
                </a:solidFill>
                <a:latin typeface="Arial"/>
              </a:defRPr>
            </a:pPr>
            <a:r>
              <a:rPr>
                <a:ea typeface="KaiTi"/>
              </a:rPr>
              <a:t>Before | Isolated stats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1874520"/>
            <a:ext cx="5029200" cy="411480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l">
              <a:lnSpc>
                <a:spcPts val="1620"/>
              </a:lnSpc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Four disconnected percentages</a:t>
            </a:r>
          </a:p>
          <a:p>
            <a:pPr algn="l">
              <a:lnSpc>
                <a:spcPts val="1620"/>
              </a:lnSpc>
              <a:spcBef>
                <a:spcPts val="800"/>
              </a:spcBef>
              <a:spcAft>
                <a:spcPts val="0"/>
              </a:spcAft>
              <a:defRPr sz="12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Uneven visual emphasis</a:t>
            </a:r>
          </a:p>
          <a:p>
            <a:pPr algn="l">
              <a:lnSpc>
                <a:spcPts val="1620"/>
              </a:lnSpc>
              <a:spcBef>
                <a:spcPts val="800"/>
              </a:spcBef>
              <a:spcAft>
                <a:spcPts val="0"/>
              </a:spcAft>
              <a:defRPr sz="12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No common comparison logic</a:t>
            </a:r>
          </a:p>
          <a:p>
            <a:pPr algn="l">
              <a:lnSpc>
                <a:spcPts val="1620"/>
              </a:lnSpc>
              <a:spcBef>
                <a:spcPts val="800"/>
              </a:spcBef>
              <a:spcAft>
                <a:spcPts val="0"/>
              </a:spcAft>
              <a:defRPr sz="12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Sources separated from claims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30975" y="1325880"/>
            <a:ext cx="5029200" cy="45720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l">
              <a:lnSpc>
                <a:spcPts val="2160"/>
              </a:lnSpc>
              <a:spcBef>
                <a:spcPts val="0"/>
              </a:spcBef>
              <a:spcAft>
                <a:spcPts val="0"/>
              </a:spcAft>
              <a:defRPr sz="1600" b="1">
                <a:solidFill>
                  <a:srgbClr val="000000"/>
                </a:solidFill>
                <a:latin typeface="Arial"/>
              </a:defRPr>
            </a:pPr>
            <a:r>
              <a:rPr>
                <a:ea typeface="KaiTi"/>
              </a:rPr>
              <a:t>After | Reusable template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30975" y="1920240"/>
            <a:ext cx="5029200" cy="411480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l">
              <a:lnSpc>
                <a:spcPts val="1620"/>
              </a:lnSpc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One consistent KPI card system</a:t>
            </a:r>
          </a:p>
          <a:p>
            <a:pPr algn="l">
              <a:lnSpc>
                <a:spcPts val="1620"/>
              </a:lnSpc>
              <a:spcBef>
                <a:spcPts val="800"/>
              </a:spcBef>
              <a:spcAft>
                <a:spcPts val="0"/>
              </a:spcAft>
              <a:defRPr sz="12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Shared type and spacing hierarchy</a:t>
            </a:r>
          </a:p>
          <a:p>
            <a:pPr algn="l">
              <a:lnSpc>
                <a:spcPts val="1620"/>
              </a:lnSpc>
              <a:spcBef>
                <a:spcPts val="800"/>
              </a:spcBef>
              <a:spcAft>
                <a:spcPts val="0"/>
              </a:spcAft>
              <a:defRPr sz="12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Implication line under every chart</a:t>
            </a:r>
          </a:p>
          <a:p>
            <a:pPr algn="l">
              <a:lnSpc>
                <a:spcPts val="1620"/>
              </a:lnSpc>
              <a:spcBef>
                <a:spcPts val="800"/>
              </a:spcBef>
              <a:spcAft>
                <a:spcPts val="0"/>
              </a:spcAft>
              <a:defRPr sz="12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Source footnote on every slide</a:t>
            </a:r>
          </a:p>
        </p:txBody>
      </p:sp>
      <p:sp>
        <p:nvSpPr>
          <p:cNvPr id="10" name="Rectangle 9"/>
          <p:cNvSpPr/>
          <p:nvPr/>
        </p:nvSpPr>
        <p:spPr>
          <a:xfrm>
            <a:off x="731520" y="5669280"/>
            <a:ext cx="10728655" cy="59436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005840" y="5669280"/>
            <a:ext cx="1645920" cy="594360"/>
          </a:xfrm>
          <a:prstGeom prst="rect">
            <a:avLst/>
          </a:prstGeom>
          <a:noFill/>
        </p:spPr>
        <p:txBody>
          <a:bodyPr wrap="square" anchor="ctr" lIns="45720" tIns="45720" rIns="45720" bIns="45720"/>
          <a:lstStyle/>
          <a:p>
            <a:pPr algn="l">
              <a:lnSpc>
                <a:spcPts val="1890"/>
              </a:lnSpc>
              <a:spcBef>
                <a:spcPts val="0"/>
              </a:spcBef>
              <a:spcAft>
                <a:spcPts val="0"/>
              </a:spcAft>
              <a:defRPr sz="1400" b="1">
                <a:solidFill>
                  <a:srgbClr val="051C2C"/>
                </a:solidFill>
                <a:latin typeface="Arial"/>
              </a:defRPr>
            </a:pPr>
            <a:r>
              <a:rPr>
                <a:ea typeface="KaiTi"/>
              </a:rPr>
              <a:t>Design principle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743200" y="5669280"/>
            <a:ext cx="8442655" cy="594360"/>
          </a:xfrm>
          <a:prstGeom prst="rect">
            <a:avLst/>
          </a:prstGeom>
          <a:noFill/>
        </p:spPr>
        <p:txBody>
          <a:bodyPr wrap="square" anchor="ctr" lIns="45720" tIns="45720" rIns="45720" bIns="45720"/>
          <a:lstStyle/>
          <a:p>
            <a:pPr algn="l">
              <a:lnSpc>
                <a:spcPts val="189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A chart template should explain the comparison before the presenter speaks.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1520" y="6446520"/>
            <a:ext cx="10058400" cy="27432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l">
              <a:lnSpc>
                <a:spcPts val="1215"/>
              </a:lnSpc>
              <a:spcBef>
                <a:spcPts val="0"/>
              </a:spcBef>
              <a:spcAft>
                <a:spcPts val="0"/>
              </a:spcAft>
              <a:defRPr sz="900" b="0">
                <a:solidFill>
                  <a:srgbClr val="666666"/>
                </a:solidFill>
                <a:latin typeface="Arial"/>
              </a:defRPr>
            </a:pPr>
            <a:r>
              <a:rPr>
                <a:ea typeface="KaiTi"/>
              </a:rPr>
              <a:t>Source: Author information-visualization redesign.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155680" y="6492240"/>
            <a:ext cx="914400" cy="27432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r">
              <a:lnSpc>
                <a:spcPts val="1215"/>
              </a:lnSpc>
              <a:spcBef>
                <a:spcPts val="0"/>
              </a:spcBef>
              <a:spcAft>
                <a:spcPts val="0"/>
              </a:spcAft>
              <a:defRPr sz="900" b="0">
                <a:solidFill>
                  <a:srgbClr val="666666"/>
                </a:solidFill>
                <a:latin typeface="Arial"/>
              </a:defRPr>
            </a:pPr>
            <a:r>
              <a:rPr>
                <a:ea typeface="KaiTi"/>
              </a:rPr>
              <a:t>13/15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137160"/>
            <a:ext cx="10698480" cy="822960"/>
          </a:xfrm>
          <a:prstGeom prst="rect">
            <a:avLst/>
          </a:prstGeom>
          <a:noFill/>
        </p:spPr>
        <p:txBody>
          <a:bodyPr wrap="square" anchor="b" lIns="45720" tIns="45720" rIns="45720" bIns="45720"/>
          <a:lstStyle/>
          <a:p>
            <a:pPr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defRPr sz="2200" b="1">
                <a:solidFill>
                  <a:srgbClr val="000000"/>
                </a:solidFill>
                <a:latin typeface="Georgia"/>
              </a:defRPr>
            </a:pPr>
            <a:r>
              <a:rPr>
                <a:ea typeface="KaiTi"/>
              </a:rPr>
              <a:t>Redesign 3 turns profiles into benchmark</a:t>
            </a:r>
          </a:p>
        </p:txBody>
      </p:sp>
      <p:sp>
        <p:nvSpPr>
          <p:cNvPr id="3" name="Rectangle 2"/>
          <p:cNvSpPr/>
          <p:nvPr/>
        </p:nvSpPr>
        <p:spPr>
          <a:xfrm>
            <a:off x="731520" y="960120"/>
            <a:ext cx="10698480" cy="635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089497" y="1325880"/>
            <a:ext cx="12700" cy="425196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5867247" y="3223260"/>
            <a:ext cx="457200" cy="457200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rtlCol="0" anchor="ctr" lIns="0" tIns="0" rIns="0" bIns="0"/>
          <a:lstStyle/>
          <a:p>
            <a:pPr algn="ctr">
              <a:defRPr sz="2200" b="1">
                <a:solidFill>
                  <a:srgbClr val="FFFFFF"/>
                </a:solidFill>
                <a:latin typeface="Arial"/>
              </a:defRPr>
            </a:pPr>
            <a:r>
              <a:rPr>
                <a:ea typeface="Arial"/>
              </a:rPr>
              <a:t>&gt;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325880"/>
            <a:ext cx="5029200" cy="45720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l">
              <a:lnSpc>
                <a:spcPts val="2160"/>
              </a:lnSpc>
              <a:spcBef>
                <a:spcPts val="0"/>
              </a:spcBef>
              <a:spcAft>
                <a:spcPts val="0"/>
              </a:spcAft>
              <a:defRPr sz="1600" b="1">
                <a:solidFill>
                  <a:srgbClr val="000000"/>
                </a:solidFill>
                <a:latin typeface="Arial"/>
              </a:defRPr>
            </a:pPr>
            <a:r>
              <a:rPr>
                <a:ea typeface="KaiTi"/>
              </a:rPr>
              <a:t>Before | Narrative profiles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1874520"/>
            <a:ext cx="5029200" cy="411480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l">
              <a:lnSpc>
                <a:spcPts val="1620"/>
              </a:lnSpc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Different metrics for each bank</a:t>
            </a:r>
          </a:p>
          <a:p>
            <a:pPr algn="l">
              <a:lnSpc>
                <a:spcPts val="1620"/>
              </a:lnSpc>
              <a:spcBef>
                <a:spcPts val="800"/>
              </a:spcBef>
              <a:spcAft>
                <a:spcPts val="0"/>
              </a:spcAft>
              <a:defRPr sz="12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Activity and outcomes mixed</a:t>
            </a:r>
          </a:p>
          <a:p>
            <a:pPr algn="l">
              <a:lnSpc>
                <a:spcPts val="1620"/>
              </a:lnSpc>
              <a:spcBef>
                <a:spcPts val="800"/>
              </a:spcBef>
              <a:spcAft>
                <a:spcPts val="0"/>
              </a:spcAft>
              <a:defRPr sz="12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Confidence not visible</a:t>
            </a:r>
          </a:p>
          <a:p>
            <a:pPr algn="l">
              <a:lnSpc>
                <a:spcPts val="1620"/>
              </a:lnSpc>
              <a:spcBef>
                <a:spcPts val="800"/>
              </a:spcBef>
              <a:spcAft>
                <a:spcPts val="0"/>
              </a:spcAft>
              <a:defRPr sz="12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Comparison requires rereading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30975" y="1325880"/>
            <a:ext cx="5029200" cy="45720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l">
              <a:lnSpc>
                <a:spcPts val="2160"/>
              </a:lnSpc>
              <a:spcBef>
                <a:spcPts val="0"/>
              </a:spcBef>
              <a:spcAft>
                <a:spcPts val="0"/>
              </a:spcAft>
              <a:defRPr sz="1600" b="1">
                <a:solidFill>
                  <a:srgbClr val="000000"/>
                </a:solidFill>
                <a:latin typeface="Arial"/>
              </a:defRPr>
            </a:pPr>
            <a:r>
              <a:rPr>
                <a:ea typeface="KaiTi"/>
              </a:rPr>
              <a:t>After | Evidence benchmark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30975" y="1920240"/>
            <a:ext cx="5029200" cy="411480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l">
              <a:lnSpc>
                <a:spcPts val="1620"/>
              </a:lnSpc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Five shared capability dimensions</a:t>
            </a:r>
          </a:p>
          <a:p>
            <a:pPr algn="l">
              <a:lnSpc>
                <a:spcPts val="1620"/>
              </a:lnSpc>
              <a:spcBef>
                <a:spcPts val="800"/>
              </a:spcBef>
              <a:spcAft>
                <a:spcPts val="0"/>
              </a:spcAft>
              <a:defRPr sz="12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Common maturity legend</a:t>
            </a:r>
          </a:p>
          <a:p>
            <a:pPr algn="l">
              <a:lnSpc>
                <a:spcPts val="1620"/>
              </a:lnSpc>
              <a:spcBef>
                <a:spcPts val="800"/>
              </a:spcBef>
              <a:spcAft>
                <a:spcPts val="0"/>
              </a:spcAft>
              <a:defRPr sz="12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Outcome evidence separated</a:t>
            </a:r>
          </a:p>
          <a:p>
            <a:pPr algn="l">
              <a:lnSpc>
                <a:spcPts val="1620"/>
              </a:lnSpc>
              <a:spcBef>
                <a:spcPts val="800"/>
              </a:spcBef>
              <a:spcAft>
                <a:spcPts val="0"/>
              </a:spcAft>
              <a:defRPr sz="12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Confidence made explicit</a:t>
            </a:r>
          </a:p>
        </p:txBody>
      </p:sp>
      <p:sp>
        <p:nvSpPr>
          <p:cNvPr id="10" name="Rectangle 9"/>
          <p:cNvSpPr/>
          <p:nvPr/>
        </p:nvSpPr>
        <p:spPr>
          <a:xfrm>
            <a:off x="731520" y="5669280"/>
            <a:ext cx="10728655" cy="59436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005840" y="5669280"/>
            <a:ext cx="1645920" cy="594360"/>
          </a:xfrm>
          <a:prstGeom prst="rect">
            <a:avLst/>
          </a:prstGeom>
          <a:noFill/>
        </p:spPr>
        <p:txBody>
          <a:bodyPr wrap="square" anchor="ctr" lIns="45720" tIns="45720" rIns="45720" bIns="45720"/>
          <a:lstStyle/>
          <a:p>
            <a:pPr algn="l">
              <a:lnSpc>
                <a:spcPts val="1890"/>
              </a:lnSpc>
              <a:spcBef>
                <a:spcPts val="0"/>
              </a:spcBef>
              <a:spcAft>
                <a:spcPts val="0"/>
              </a:spcAft>
              <a:defRPr sz="1400" b="1">
                <a:solidFill>
                  <a:srgbClr val="051C2C"/>
                </a:solidFill>
                <a:latin typeface="Arial"/>
              </a:defRPr>
            </a:pPr>
            <a:r>
              <a:rPr>
                <a:ea typeface="KaiTi"/>
              </a:rPr>
              <a:t>Analysis principle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743200" y="5669280"/>
            <a:ext cx="8442655" cy="594360"/>
          </a:xfrm>
          <a:prstGeom prst="rect">
            <a:avLst/>
          </a:prstGeom>
          <a:noFill/>
        </p:spPr>
        <p:txBody>
          <a:bodyPr wrap="square" anchor="ctr" lIns="45720" tIns="45720" rIns="45720" bIns="45720"/>
          <a:lstStyle/>
          <a:p>
            <a:pPr algn="l">
              <a:lnSpc>
                <a:spcPts val="189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Benchmark what can be evidenced, and label what cannot.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1520" y="6446520"/>
            <a:ext cx="10058400" cy="27432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l">
              <a:lnSpc>
                <a:spcPts val="1215"/>
              </a:lnSpc>
              <a:spcBef>
                <a:spcPts val="0"/>
              </a:spcBef>
              <a:spcAft>
                <a:spcPts val="0"/>
              </a:spcAft>
              <a:defRPr sz="900" b="0">
                <a:solidFill>
                  <a:srgbClr val="666666"/>
                </a:solidFill>
                <a:latin typeface="Arial"/>
              </a:defRPr>
            </a:pPr>
            <a:r>
              <a:rPr>
                <a:ea typeface="KaiTi"/>
              </a:rPr>
              <a:t>Sources: Six bank annual reports and public disclosures; author benchmarking method.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155680" y="6492240"/>
            <a:ext cx="914400" cy="27432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r">
              <a:lnSpc>
                <a:spcPts val="1215"/>
              </a:lnSpc>
              <a:spcBef>
                <a:spcPts val="0"/>
              </a:spcBef>
              <a:spcAft>
                <a:spcPts val="0"/>
              </a:spcAft>
              <a:defRPr sz="900" b="0">
                <a:solidFill>
                  <a:srgbClr val="666666"/>
                </a:solidFill>
                <a:latin typeface="Arial"/>
              </a:defRPr>
            </a:pPr>
            <a:r>
              <a:rPr>
                <a:ea typeface="KaiTi"/>
              </a:rPr>
              <a:t>14/15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137160"/>
            <a:ext cx="10698480" cy="822960"/>
          </a:xfrm>
          <a:prstGeom prst="rect">
            <a:avLst/>
          </a:prstGeom>
          <a:noFill/>
        </p:spPr>
        <p:txBody>
          <a:bodyPr wrap="square" anchor="b" lIns="45720" tIns="45720" rIns="45720" bIns="45720"/>
          <a:lstStyle/>
          <a:p>
            <a:pPr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defRPr sz="2200" b="1">
                <a:solidFill>
                  <a:srgbClr val="000000"/>
                </a:solidFill>
                <a:latin typeface="Georgia"/>
              </a:defRPr>
            </a:pPr>
            <a:r>
              <a:rPr>
                <a:ea typeface="KaiTi"/>
              </a:rPr>
              <a:t>Methods make recommendations traceable</a:t>
            </a:r>
          </a:p>
        </p:txBody>
      </p:sp>
      <p:sp>
        <p:nvSpPr>
          <p:cNvPr id="3" name="Rectangle 2"/>
          <p:cNvSpPr/>
          <p:nvPr/>
        </p:nvSpPr>
        <p:spPr>
          <a:xfrm>
            <a:off x="731520" y="960120"/>
            <a:ext cx="10698480" cy="635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731520" y="1371600"/>
            <a:ext cx="411480" cy="411480"/>
          </a:xfrm>
          <a:prstGeom prst="ellipse">
            <a:avLst/>
          </a:prstGeom>
          <a:solidFill>
            <a:srgbClr val="051C2C"/>
          </a:solidFill>
          <a:ln>
            <a:noFill/>
          </a:ln>
        </p:spPr>
        <p:txBody>
          <a:bodyPr rtlCol="0" anchor="ctr" lIns="0" tIns="0" rIns="0" bIns="0"/>
          <a:lstStyle/>
          <a:p>
            <a:pPr algn="ctr">
              <a:defRPr sz="1400" b="1">
                <a:solidFill>
                  <a:srgbClr val="FFFFFF"/>
                </a:solidFill>
                <a:latin typeface="Arial"/>
              </a:defRPr>
            </a:pPr>
            <a:r>
              <a:rPr>
                <a:ea typeface="Arial"/>
              </a:rPr>
              <a:t>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1371600"/>
            <a:ext cx="4480560" cy="36576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defRPr sz="1800" b="1">
                <a:solidFill>
                  <a:srgbClr val="051C2C"/>
                </a:solidFill>
                <a:latin typeface="Arial"/>
              </a:defRPr>
            </a:pPr>
            <a:r>
              <a:rPr>
                <a:ea typeface="KaiTi"/>
              </a:rPr>
              <a:t>Method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828800"/>
            <a:ext cx="5029200" cy="6350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31520" y="2011680"/>
            <a:ext cx="5029200" cy="365760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l">
              <a:lnSpc>
                <a:spcPts val="189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Review regulatory strategy and infrastructure updates.</a:t>
            </a:r>
          </a:p>
          <a:p>
            <a:pPr algn="l">
              <a:lnSpc>
                <a:spcPts val="1890"/>
              </a:lnSpc>
              <a:spcBef>
                <a:spcPts val="1000"/>
              </a:spcBef>
              <a:spcAft>
                <a:spcPts val="0"/>
              </a:spcAft>
              <a:defRPr sz="14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Extract comparable outcomes from six bank disclosures.</a:t>
            </a:r>
          </a:p>
          <a:p>
            <a:pPr algn="l">
              <a:lnSpc>
                <a:spcPts val="1890"/>
              </a:lnSpc>
              <a:spcBef>
                <a:spcPts val="1000"/>
              </a:spcBef>
              <a:spcAft>
                <a:spcPts val="0"/>
              </a:spcAft>
              <a:defRPr sz="14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Triangulate consumer, talent and industry research.</a:t>
            </a:r>
          </a:p>
          <a:p>
            <a:pPr algn="l">
              <a:lnSpc>
                <a:spcPts val="1890"/>
              </a:lnSpc>
              <a:spcBef>
                <a:spcPts val="1000"/>
              </a:spcBef>
              <a:spcAft>
                <a:spcPts val="0"/>
              </a:spcAft>
              <a:defRPr sz="14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Score needs by urgency, maturity and evidence quality.</a:t>
            </a:r>
          </a:p>
        </p:txBody>
      </p:sp>
      <p:sp>
        <p:nvSpPr>
          <p:cNvPr id="8" name="Oval 7"/>
          <p:cNvSpPr/>
          <p:nvPr/>
        </p:nvSpPr>
        <p:spPr>
          <a:xfrm>
            <a:off x="6430975" y="1371600"/>
            <a:ext cx="411480" cy="411480"/>
          </a:xfrm>
          <a:prstGeom prst="ellipse">
            <a:avLst/>
          </a:prstGeom>
          <a:solidFill>
            <a:srgbClr val="051C2C"/>
          </a:solidFill>
          <a:ln>
            <a:noFill/>
          </a:ln>
        </p:spPr>
        <p:txBody>
          <a:bodyPr rtlCol="0" anchor="ctr" lIns="0" tIns="0" rIns="0" bIns="0"/>
          <a:lstStyle/>
          <a:p>
            <a:pPr algn="ctr">
              <a:defRPr sz="1400" b="1">
                <a:solidFill>
                  <a:srgbClr val="FFFFFF"/>
                </a:solidFill>
                <a:latin typeface="Arial"/>
              </a:defRPr>
            </a:pPr>
            <a:r>
              <a:rPr>
                <a:ea typeface="Arial"/>
              </a:rPr>
              <a:t>B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979615" y="1371600"/>
            <a:ext cx="4480560" cy="36576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defRPr sz="1800" b="1">
                <a:solidFill>
                  <a:srgbClr val="051C2C"/>
                </a:solidFill>
                <a:latin typeface="Arial"/>
              </a:defRPr>
            </a:pPr>
            <a:r>
              <a:rPr>
                <a:ea typeface="KaiTi"/>
              </a:rPr>
              <a:t>Core sources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6430975" y="1828800"/>
            <a:ext cx="5029200" cy="6350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30975" y="2011680"/>
            <a:ext cx="5029200" cy="365760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l">
              <a:lnSpc>
                <a:spcPts val="189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HKMA / HKIMR: fintech, CDI, GenAI and cross-border infrastructure.</a:t>
            </a:r>
          </a:p>
          <a:p>
            <a:pPr algn="l">
              <a:lnSpc>
                <a:spcPts val="1890"/>
              </a:lnSpc>
              <a:spcBef>
                <a:spcPts val="1000"/>
              </a:spcBef>
              <a:spcAft>
                <a:spcPts val="0"/>
              </a:spcAft>
              <a:defRPr sz="14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Six bank annual reports and official announcements.</a:t>
            </a:r>
          </a:p>
          <a:p>
            <a:pPr algn="l">
              <a:lnSpc>
                <a:spcPts val="1890"/>
              </a:lnSpc>
              <a:spcBef>
                <a:spcPts val="1000"/>
              </a:spcBef>
              <a:spcAft>
                <a:spcPts val="0"/>
              </a:spcAft>
              <a:defRPr sz="14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HKAB, Bain and EPAM consumer research.</a:t>
            </a:r>
          </a:p>
          <a:p>
            <a:pPr algn="l">
              <a:lnSpc>
                <a:spcPts val="1890"/>
              </a:lnSpc>
              <a:spcBef>
                <a:spcPts val="1000"/>
              </a:spcBef>
              <a:spcAft>
                <a:spcPts val="0"/>
              </a:spcAft>
              <a:defRPr sz="14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HKIB talent study and KPMG Hong Kong Banking Report.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31520" y="6446520"/>
            <a:ext cx="10058400" cy="27432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l">
              <a:lnSpc>
                <a:spcPts val="1215"/>
              </a:lnSpc>
              <a:spcBef>
                <a:spcPts val="0"/>
              </a:spcBef>
              <a:spcAft>
                <a:spcPts val="0"/>
              </a:spcAft>
              <a:defRPr sz="900" b="0">
                <a:solidFill>
                  <a:srgbClr val="666666"/>
                </a:solidFill>
                <a:latin typeface="Arial"/>
              </a:defRPr>
            </a:pPr>
            <a:r>
              <a:rPr>
                <a:ea typeface="KaiTi"/>
              </a:rPr>
              <a:t>Full source list: 22 publicly available documents reviewed through August 2026.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155680" y="6492240"/>
            <a:ext cx="914400" cy="27432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r">
              <a:lnSpc>
                <a:spcPts val="1215"/>
              </a:lnSpc>
              <a:spcBef>
                <a:spcPts val="0"/>
              </a:spcBef>
              <a:spcAft>
                <a:spcPts val="0"/>
              </a:spcAft>
              <a:defRPr sz="900" b="0">
                <a:solidFill>
                  <a:srgbClr val="666666"/>
                </a:solidFill>
                <a:latin typeface="Arial"/>
              </a:defRPr>
            </a:pPr>
            <a:r>
              <a:rPr>
                <a:ea typeface="KaiTi"/>
              </a:rPr>
              <a:t>15/15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137160"/>
            <a:ext cx="10698480" cy="822960"/>
          </a:xfrm>
          <a:prstGeom prst="rect">
            <a:avLst/>
          </a:prstGeom>
          <a:noFill/>
        </p:spPr>
        <p:txBody>
          <a:bodyPr wrap="square" anchor="b" lIns="45720" tIns="45720" rIns="45720" bIns="45720"/>
          <a:lstStyle/>
          <a:p>
            <a:pPr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defRPr sz="2200" b="1">
                <a:solidFill>
                  <a:srgbClr val="000000"/>
                </a:solidFill>
                <a:latin typeface="Georgia"/>
              </a:defRPr>
            </a:pPr>
            <a:r>
              <a:rPr>
                <a:ea typeface="KaiTi"/>
              </a:rPr>
              <a:t>Integration depth now drives value</a:t>
            </a:r>
          </a:p>
        </p:txBody>
      </p:sp>
      <p:sp>
        <p:nvSpPr>
          <p:cNvPr id="3" name="Rectangle 2"/>
          <p:cNvSpPr/>
          <p:nvPr/>
        </p:nvSpPr>
        <p:spPr>
          <a:xfrm>
            <a:off x="731520" y="960120"/>
            <a:ext cx="10698480" cy="635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731520" y="1280160"/>
            <a:ext cx="10728655" cy="914400"/>
          </a:xfrm>
          <a:prstGeom prst="rect">
            <a:avLst/>
          </a:prstGeom>
          <a:solidFill>
            <a:srgbClr val="051C2C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005840" y="1280160"/>
            <a:ext cx="10180015" cy="914400"/>
          </a:xfrm>
          <a:prstGeom prst="rect">
            <a:avLst/>
          </a:prstGeom>
          <a:noFill/>
        </p:spPr>
        <p:txBody>
          <a:bodyPr wrap="square" anchor="ctr" lIns="45720" tIns="45720" rIns="45720" bIns="45720"/>
          <a:lstStyle/>
          <a:p>
            <a:pPr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defRPr sz="1800" b="1">
                <a:solidFill>
                  <a:srgbClr val="FFFFFF"/>
                </a:solidFill>
                <a:latin typeface="Arial"/>
              </a:defRPr>
            </a:pPr>
            <a:r>
              <a:rPr>
                <a:ea typeface="KaiTi"/>
              </a:rPr>
              <a:t>Adoption is widespread; advantage now comes from connecting journeys, data and risk decisions.</a:t>
            </a:r>
          </a:p>
        </p:txBody>
      </p:sp>
      <p:sp>
        <p:nvSpPr>
          <p:cNvPr id="6" name="Oval 5"/>
          <p:cNvSpPr/>
          <p:nvPr/>
        </p:nvSpPr>
        <p:spPr>
          <a:xfrm>
            <a:off x="731520" y="2560320"/>
            <a:ext cx="411480" cy="411480"/>
          </a:xfrm>
          <a:prstGeom prst="ellipse">
            <a:avLst/>
          </a:prstGeom>
          <a:solidFill>
            <a:srgbClr val="051C2C"/>
          </a:solidFill>
          <a:ln>
            <a:noFill/>
          </a:ln>
        </p:spPr>
        <p:txBody>
          <a:bodyPr rtlCol="0" anchor="ctr" lIns="0" tIns="0" rIns="0" bIns="0"/>
          <a:lstStyle/>
          <a:p>
            <a:pPr algn="ctr">
              <a:defRPr sz="1400" b="1">
                <a:solidFill>
                  <a:srgbClr val="FFFFFF"/>
                </a:solidFill>
                <a:latin typeface="Arial"/>
              </a:defRPr>
            </a:pPr>
            <a:r>
              <a:rPr>
                <a:ea typeface="Arial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2560320"/>
            <a:ext cx="3200400" cy="36576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l">
              <a:lnSpc>
                <a:spcPts val="1890"/>
              </a:lnSpc>
              <a:spcBef>
                <a:spcPts val="0"/>
              </a:spcBef>
              <a:spcAft>
                <a:spcPts val="0"/>
              </a:spcAft>
              <a:defRPr sz="1400" b="1">
                <a:solidFill>
                  <a:srgbClr val="051C2C"/>
                </a:solidFill>
                <a:latin typeface="Arial"/>
              </a:defRPr>
            </a:pPr>
            <a:r>
              <a:rPr>
                <a:ea typeface="KaiTi"/>
              </a:rPr>
              <a:t>Where to focus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0" y="2560320"/>
            <a:ext cx="6858000" cy="36576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l">
              <a:lnSpc>
                <a:spcPts val="189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Prioritize cross-border journeys, SME data and omnichannel service.</a:t>
            </a:r>
          </a:p>
        </p:txBody>
      </p:sp>
      <p:sp>
        <p:nvSpPr>
          <p:cNvPr id="9" name="Rectangle 8"/>
          <p:cNvSpPr/>
          <p:nvPr/>
        </p:nvSpPr>
        <p:spPr>
          <a:xfrm>
            <a:off x="731520" y="3108960"/>
            <a:ext cx="10728655" cy="6350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731520" y="3383280"/>
            <a:ext cx="411480" cy="411480"/>
          </a:xfrm>
          <a:prstGeom prst="ellipse">
            <a:avLst/>
          </a:prstGeom>
          <a:solidFill>
            <a:srgbClr val="051C2C"/>
          </a:solidFill>
          <a:ln>
            <a:noFill/>
          </a:ln>
        </p:spPr>
        <p:txBody>
          <a:bodyPr rtlCol="0" anchor="ctr" lIns="0" tIns="0" rIns="0" bIns="0"/>
          <a:lstStyle/>
          <a:p>
            <a:pPr algn="ctr">
              <a:defRPr sz="1400" b="1">
                <a:solidFill>
                  <a:srgbClr val="FFFFFF"/>
                </a:solidFill>
                <a:latin typeface="Arial"/>
              </a:defRPr>
            </a:pPr>
            <a:r>
              <a:rPr>
                <a:ea typeface="Arial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80160" y="3383280"/>
            <a:ext cx="3200400" cy="36576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l">
              <a:lnSpc>
                <a:spcPts val="1890"/>
              </a:lnSpc>
              <a:spcBef>
                <a:spcPts val="0"/>
              </a:spcBef>
              <a:spcAft>
                <a:spcPts val="0"/>
              </a:spcAft>
              <a:defRPr sz="1400" b="1">
                <a:solidFill>
                  <a:srgbClr val="051C2C"/>
                </a:solidFill>
                <a:latin typeface="Arial"/>
              </a:defRPr>
            </a:pPr>
            <a:r>
              <a:rPr>
                <a:ea typeface="KaiTi"/>
              </a:rPr>
              <a:t>Why now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0" y="3383280"/>
            <a:ext cx="6858000" cy="36576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l">
              <a:lnSpc>
                <a:spcPts val="189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New infrastructure makes integration commercially actionable.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31520" y="3931920"/>
            <a:ext cx="10728655" cy="6350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731520" y="4206240"/>
            <a:ext cx="411480" cy="411480"/>
          </a:xfrm>
          <a:prstGeom prst="ellipse">
            <a:avLst/>
          </a:prstGeom>
          <a:solidFill>
            <a:srgbClr val="051C2C"/>
          </a:solidFill>
          <a:ln>
            <a:noFill/>
          </a:ln>
        </p:spPr>
        <p:txBody>
          <a:bodyPr rtlCol="0" anchor="ctr" lIns="0" tIns="0" rIns="0" bIns="0"/>
          <a:lstStyle/>
          <a:p>
            <a:pPr algn="ctr">
              <a:defRPr sz="1400" b="1">
                <a:solidFill>
                  <a:srgbClr val="FFFFFF"/>
                </a:solidFill>
                <a:latin typeface="Arial"/>
              </a:defRPr>
            </a:pPr>
            <a:r>
              <a:rPr>
                <a:ea typeface="Arial"/>
              </a:rPr>
              <a:t>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80160" y="4206240"/>
            <a:ext cx="3200400" cy="36576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l">
              <a:lnSpc>
                <a:spcPts val="1890"/>
              </a:lnSpc>
              <a:spcBef>
                <a:spcPts val="0"/>
              </a:spcBef>
              <a:spcAft>
                <a:spcPts val="0"/>
              </a:spcAft>
              <a:defRPr sz="1400" b="1">
                <a:solidFill>
                  <a:srgbClr val="051C2C"/>
                </a:solidFill>
                <a:latin typeface="Arial"/>
              </a:defRPr>
            </a:pPr>
            <a:r>
              <a:rPr>
                <a:ea typeface="KaiTi"/>
              </a:rPr>
              <a:t>What changes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72000" y="4206240"/>
            <a:ext cx="6858000" cy="36576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l">
              <a:lnSpc>
                <a:spcPts val="189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Measure completion, value and risk-adjusted efficiency.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31520" y="4754880"/>
            <a:ext cx="10728655" cy="6350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731520" y="5029200"/>
            <a:ext cx="411480" cy="411480"/>
          </a:xfrm>
          <a:prstGeom prst="ellipse">
            <a:avLst/>
          </a:prstGeom>
          <a:solidFill>
            <a:srgbClr val="051C2C"/>
          </a:solidFill>
          <a:ln>
            <a:noFill/>
          </a:ln>
        </p:spPr>
        <p:txBody>
          <a:bodyPr rtlCol="0" anchor="ctr" lIns="0" tIns="0" rIns="0" bIns="0"/>
          <a:lstStyle/>
          <a:p>
            <a:pPr algn="ctr">
              <a:defRPr sz="1400" b="1">
                <a:solidFill>
                  <a:srgbClr val="FFFFFF"/>
                </a:solidFill>
                <a:latin typeface="Arial"/>
              </a:defRPr>
            </a:pPr>
            <a:r>
              <a:rPr>
                <a:ea typeface="Arial"/>
              </a:rPr>
              <a:t>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280160" y="5029200"/>
            <a:ext cx="3200400" cy="36576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l">
              <a:lnSpc>
                <a:spcPts val="1890"/>
              </a:lnSpc>
              <a:spcBef>
                <a:spcPts val="0"/>
              </a:spcBef>
              <a:spcAft>
                <a:spcPts val="0"/>
              </a:spcAft>
              <a:defRPr sz="1400" b="1">
                <a:solidFill>
                  <a:srgbClr val="051C2C"/>
                </a:solidFill>
                <a:latin typeface="Arial"/>
              </a:defRPr>
            </a:pPr>
            <a:r>
              <a:rPr>
                <a:ea typeface="KaiTi"/>
              </a:rPr>
              <a:t>What to do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72000" y="5029200"/>
            <a:ext cx="6858000" cy="36576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l">
              <a:lnSpc>
                <a:spcPts val="189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Own journeys, reuse data and scale controlled AI.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31520" y="5577840"/>
            <a:ext cx="10728655" cy="6350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731520" y="6446520"/>
            <a:ext cx="10058400" cy="27432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l">
              <a:lnSpc>
                <a:spcPts val="1215"/>
              </a:lnSpc>
              <a:spcBef>
                <a:spcPts val="0"/>
              </a:spcBef>
              <a:spcAft>
                <a:spcPts val="0"/>
              </a:spcAft>
              <a:defRPr sz="900" b="0">
                <a:solidFill>
                  <a:srgbClr val="666666"/>
                </a:solidFill>
                <a:latin typeface="Arial"/>
              </a:defRPr>
            </a:pPr>
            <a:r>
              <a:rPr>
                <a:ea typeface="KaiTi"/>
              </a:rPr>
              <a:t>Sources: HKMA Fintech Promotion Blueprint (2026); HKMA sector review (2025); author analysis.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1155680" y="6492240"/>
            <a:ext cx="914400" cy="27432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r">
              <a:lnSpc>
                <a:spcPts val="1215"/>
              </a:lnSpc>
              <a:spcBef>
                <a:spcPts val="0"/>
              </a:spcBef>
              <a:spcAft>
                <a:spcPts val="0"/>
              </a:spcAft>
              <a:defRPr sz="900" b="0">
                <a:solidFill>
                  <a:srgbClr val="666666"/>
                </a:solidFill>
                <a:latin typeface="Arial"/>
              </a:defRPr>
            </a:pPr>
            <a:r>
              <a:rPr>
                <a:ea typeface="KaiTi"/>
              </a:rPr>
              <a:t>2/15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137160"/>
            <a:ext cx="10698480" cy="822960"/>
          </a:xfrm>
          <a:prstGeom prst="rect">
            <a:avLst/>
          </a:prstGeom>
          <a:noFill/>
        </p:spPr>
        <p:txBody>
          <a:bodyPr wrap="square" anchor="b" lIns="45720" tIns="45720" rIns="45720" bIns="45720"/>
          <a:lstStyle/>
          <a:p>
            <a:pPr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defRPr sz="2200" b="1">
                <a:solidFill>
                  <a:srgbClr val="000000"/>
                </a:solidFill>
                <a:latin typeface="Georgia"/>
              </a:defRPr>
            </a:pPr>
            <a:r>
              <a:rPr>
                <a:ea typeface="KaiTi"/>
              </a:rPr>
              <a:t>Adoption has outpaced value realization</a:t>
            </a:r>
          </a:p>
        </p:txBody>
      </p:sp>
      <p:sp>
        <p:nvSpPr>
          <p:cNvPr id="3" name="Rectangle 2"/>
          <p:cNvSpPr/>
          <p:nvPr/>
        </p:nvSpPr>
        <p:spPr>
          <a:xfrm>
            <a:off x="731520" y="960120"/>
            <a:ext cx="10698480" cy="635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731520" y="1280160"/>
            <a:ext cx="2545003" cy="43891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731520" y="1280160"/>
            <a:ext cx="2545003" cy="54864"/>
          </a:xfrm>
          <a:prstGeom prst="rect">
            <a:avLst/>
          </a:prstGeom>
          <a:solidFill>
            <a:srgbClr val="051C2C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1798281" y="1463040"/>
            <a:ext cx="411480" cy="411480"/>
          </a:xfrm>
          <a:prstGeom prst="ellipse">
            <a:avLst/>
          </a:prstGeom>
          <a:solidFill>
            <a:srgbClr val="051C2C"/>
          </a:solidFill>
          <a:ln>
            <a:noFill/>
          </a:ln>
        </p:spPr>
        <p:txBody>
          <a:bodyPr rtlCol="0" anchor="ctr" lIns="0" tIns="0" rIns="0" bIns="0"/>
          <a:lstStyle/>
          <a:p>
            <a:pPr algn="ctr">
              <a:defRPr sz="1400" b="1">
                <a:solidFill>
                  <a:srgbClr val="FFFFFF"/>
                </a:solidFill>
                <a:latin typeface="Arial"/>
              </a:defRPr>
            </a:pPr>
            <a:r>
              <a:rPr>
                <a:ea typeface="Arial"/>
              </a:rPr>
              <a:t>95%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2011680"/>
            <a:ext cx="2179243" cy="36576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defRPr sz="1800" b="1">
                <a:solidFill>
                  <a:srgbClr val="051C2C"/>
                </a:solidFill>
                <a:latin typeface="Arial"/>
              </a:defRPr>
            </a:pPr>
            <a:r>
              <a:rPr>
                <a:ea typeface="KaiTi"/>
              </a:rPr>
              <a:t>Fintech adoption</a:t>
            </a:r>
          </a:p>
        </p:txBody>
      </p:sp>
      <p:sp>
        <p:nvSpPr>
          <p:cNvPr id="8" name="Rectangle 7"/>
          <p:cNvSpPr/>
          <p:nvPr/>
        </p:nvSpPr>
        <p:spPr>
          <a:xfrm>
            <a:off x="1097280" y="2468880"/>
            <a:ext cx="1813483" cy="6350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2651760"/>
            <a:ext cx="2179243" cy="228600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l">
              <a:lnSpc>
                <a:spcPts val="189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Banks report broad adoption, including all retail banks in the survey.</a:t>
            </a:r>
          </a:p>
        </p:txBody>
      </p:sp>
      <p:sp>
        <p:nvSpPr>
          <p:cNvPr id="10" name="Rectangle 9"/>
          <p:cNvSpPr/>
          <p:nvPr/>
        </p:nvSpPr>
        <p:spPr>
          <a:xfrm>
            <a:off x="3459403" y="1280160"/>
            <a:ext cx="2545003" cy="43891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3459403" y="1280160"/>
            <a:ext cx="2545003" cy="54864"/>
          </a:xfrm>
          <a:prstGeom prst="rect">
            <a:avLst/>
          </a:prstGeom>
          <a:solidFill>
            <a:srgbClr val="051C2C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4526165" y="1463040"/>
            <a:ext cx="411480" cy="411480"/>
          </a:xfrm>
          <a:prstGeom prst="ellipse">
            <a:avLst/>
          </a:prstGeom>
          <a:solidFill>
            <a:srgbClr val="051C2C"/>
          </a:solidFill>
          <a:ln>
            <a:noFill/>
          </a:ln>
        </p:spPr>
        <p:txBody>
          <a:bodyPr rtlCol="0" anchor="ctr" lIns="0" tIns="0" rIns="0" bIns="0"/>
          <a:lstStyle/>
          <a:p>
            <a:pPr algn="ctr">
              <a:defRPr sz="1400" b="1">
                <a:solidFill>
                  <a:srgbClr val="FFFFFF"/>
                </a:solidFill>
                <a:latin typeface="Arial"/>
              </a:defRPr>
            </a:pPr>
            <a:r>
              <a:rPr>
                <a:ea typeface="Arial"/>
              </a:rPr>
              <a:t>97%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642283" y="2011680"/>
            <a:ext cx="2179243" cy="36576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defRPr sz="1800" b="1">
                <a:solidFill>
                  <a:srgbClr val="051C2C"/>
                </a:solidFill>
                <a:latin typeface="Arial"/>
              </a:defRPr>
            </a:pPr>
            <a:r>
              <a:rPr>
                <a:ea typeface="KaiTi"/>
              </a:rPr>
              <a:t>RegTech adoption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825163" y="2468880"/>
            <a:ext cx="1813483" cy="6350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3642283" y="2651760"/>
            <a:ext cx="2179243" cy="228600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l">
              <a:lnSpc>
                <a:spcPts val="189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Use has increased from 83% three years earlier.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187287" y="1280160"/>
            <a:ext cx="2545003" cy="43891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6187287" y="1280160"/>
            <a:ext cx="2545003" cy="54864"/>
          </a:xfrm>
          <a:prstGeom prst="rect">
            <a:avLst/>
          </a:prstGeom>
          <a:solidFill>
            <a:srgbClr val="051C2C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7254049" y="1463040"/>
            <a:ext cx="411480" cy="411480"/>
          </a:xfrm>
          <a:prstGeom prst="ellipse">
            <a:avLst/>
          </a:prstGeom>
          <a:solidFill>
            <a:srgbClr val="051C2C"/>
          </a:solidFill>
          <a:ln>
            <a:noFill/>
          </a:ln>
        </p:spPr>
        <p:txBody>
          <a:bodyPr rtlCol="0" anchor="ctr" lIns="0" tIns="0" rIns="0" bIns="0"/>
          <a:lstStyle/>
          <a:p>
            <a:pPr algn="ctr">
              <a:defRPr sz="1400" b="1">
                <a:solidFill>
                  <a:srgbClr val="FFFFFF"/>
                </a:solidFill>
                <a:latin typeface="Arial"/>
              </a:defRPr>
            </a:pPr>
            <a:r>
              <a:rPr>
                <a:ea typeface="Arial"/>
              </a:rPr>
              <a:t>61%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370167" y="2011680"/>
            <a:ext cx="2179243" cy="36576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defRPr sz="1800" b="1">
                <a:solidFill>
                  <a:srgbClr val="051C2C"/>
                </a:solidFill>
                <a:latin typeface="Arial"/>
              </a:defRPr>
            </a:pPr>
            <a:r>
              <a:rPr>
                <a:ea typeface="KaiTi"/>
              </a:rPr>
              <a:t>Data and cyber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553047" y="2468880"/>
            <a:ext cx="1813483" cy="6350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370167" y="2651760"/>
            <a:ext cx="2179243" cy="228600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l">
              <a:lnSpc>
                <a:spcPts val="189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Institutions still identify data and cybersecurity as key obstacles.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8915171" y="1280160"/>
            <a:ext cx="2545003" cy="43891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8915171" y="1280160"/>
            <a:ext cx="2545003" cy="54864"/>
          </a:xfrm>
          <a:prstGeom prst="rect">
            <a:avLst/>
          </a:prstGeom>
          <a:solidFill>
            <a:srgbClr val="051C2C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9981933" y="1463040"/>
            <a:ext cx="411480" cy="411480"/>
          </a:xfrm>
          <a:prstGeom prst="ellipse">
            <a:avLst/>
          </a:prstGeom>
          <a:solidFill>
            <a:srgbClr val="051C2C"/>
          </a:solidFill>
          <a:ln>
            <a:noFill/>
          </a:ln>
        </p:spPr>
        <p:txBody>
          <a:bodyPr rtlCol="0" anchor="ctr" lIns="0" tIns="0" rIns="0" bIns="0"/>
          <a:lstStyle/>
          <a:p>
            <a:pPr algn="ctr">
              <a:defRPr sz="1400" b="1">
                <a:solidFill>
                  <a:srgbClr val="FFFFFF"/>
                </a:solidFill>
                <a:latin typeface="Arial"/>
              </a:defRPr>
            </a:pPr>
            <a:r>
              <a:rPr>
                <a:ea typeface="Arial"/>
              </a:rPr>
              <a:t>75%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098051" y="2011680"/>
            <a:ext cx="2179243" cy="36576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defRPr sz="1800" b="1">
                <a:solidFill>
                  <a:srgbClr val="051C2C"/>
                </a:solidFill>
                <a:latin typeface="Arial"/>
              </a:defRPr>
            </a:pPr>
            <a:r>
              <a:rPr>
                <a:ea typeface="KaiTi"/>
              </a:rPr>
              <a:t>GenAI activity</a:t>
            </a:r>
          </a:p>
        </p:txBody>
      </p:sp>
      <p:sp>
        <p:nvSpPr>
          <p:cNvPr id="26" name="Rectangle 25"/>
          <p:cNvSpPr/>
          <p:nvPr/>
        </p:nvSpPr>
        <p:spPr>
          <a:xfrm>
            <a:off x="9280931" y="2468880"/>
            <a:ext cx="1813483" cy="6350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9098051" y="2651760"/>
            <a:ext cx="2179243" cy="228600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l">
              <a:lnSpc>
                <a:spcPts val="189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Financial institutions are implementing or exploring GenAI use cases.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31520" y="6446520"/>
            <a:ext cx="10058400" cy="27432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l">
              <a:lnSpc>
                <a:spcPts val="1215"/>
              </a:lnSpc>
              <a:spcBef>
                <a:spcPts val="0"/>
              </a:spcBef>
              <a:spcAft>
                <a:spcPts val="0"/>
              </a:spcAft>
              <a:defRPr sz="900" b="0">
                <a:solidFill>
                  <a:srgbClr val="666666"/>
                </a:solidFill>
                <a:latin typeface="Arial"/>
              </a:defRPr>
            </a:pPr>
            <a:r>
              <a:rPr>
                <a:ea typeface="KaiTi"/>
              </a:rPr>
              <a:t>Sources: HKMA Fintech Promotion Blueprint (2026); HKMA/HKIMR GenAI study (2025).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1155680" y="6492240"/>
            <a:ext cx="914400" cy="27432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r">
              <a:lnSpc>
                <a:spcPts val="1215"/>
              </a:lnSpc>
              <a:spcBef>
                <a:spcPts val="0"/>
              </a:spcBef>
              <a:spcAft>
                <a:spcPts val="0"/>
              </a:spcAft>
              <a:defRPr sz="900" b="0">
                <a:solidFill>
                  <a:srgbClr val="666666"/>
                </a:solidFill>
                <a:latin typeface="Arial"/>
              </a:defRPr>
            </a:pPr>
            <a:r>
              <a:rPr>
                <a:ea typeface="KaiTi"/>
              </a:rPr>
              <a:t>3/15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137160"/>
            <a:ext cx="10698480" cy="822960"/>
          </a:xfrm>
          <a:prstGeom prst="rect">
            <a:avLst/>
          </a:prstGeom>
          <a:noFill/>
        </p:spPr>
        <p:txBody>
          <a:bodyPr wrap="square" anchor="b" lIns="45720" tIns="45720" rIns="45720" bIns="45720"/>
          <a:lstStyle/>
          <a:p>
            <a:pPr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defRPr sz="2200" b="1">
                <a:solidFill>
                  <a:srgbClr val="000000"/>
                </a:solidFill>
                <a:latin typeface="Georgia"/>
              </a:defRPr>
            </a:pPr>
            <a:r>
              <a:rPr>
                <a:ea typeface="KaiTi"/>
              </a:rPr>
              <a:t>Three needs deserve priority</a:t>
            </a:r>
          </a:p>
        </p:txBody>
      </p:sp>
      <p:sp>
        <p:nvSpPr>
          <p:cNvPr id="3" name="Rectangle 2"/>
          <p:cNvSpPr/>
          <p:nvPr/>
        </p:nvSpPr>
        <p:spPr>
          <a:xfrm>
            <a:off x="731520" y="960120"/>
            <a:ext cx="10698480" cy="635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1463040"/>
            <a:ext cx="1828800" cy="594360"/>
          </a:xfrm>
          <a:prstGeom prst="rect">
            <a:avLst/>
          </a:prstGeom>
          <a:noFill/>
        </p:spPr>
        <p:txBody>
          <a:bodyPr wrap="square" anchor="ctr" lIns="45720" tIns="45720" rIns="45720" bIns="45720"/>
          <a:lstStyle/>
          <a:p>
            <a:pPr algn="l">
              <a:lnSpc>
                <a:spcPts val="1890"/>
              </a:lnSpc>
              <a:spcBef>
                <a:spcPts val="0"/>
              </a:spcBef>
              <a:spcAft>
                <a:spcPts val="0"/>
              </a:spcAft>
              <a:defRPr sz="1400" b="1">
                <a:solidFill>
                  <a:srgbClr val="051C2C"/>
                </a:solidFill>
                <a:latin typeface="Arial"/>
              </a:defRPr>
            </a:pPr>
            <a:r>
              <a:rPr>
                <a:ea typeface="KaiTi"/>
              </a:rPr>
              <a:t>Cross-border journeys</a:t>
            </a:r>
          </a:p>
        </p:txBody>
      </p:sp>
      <p:sp>
        <p:nvSpPr>
          <p:cNvPr id="5" name="Rectangle 4"/>
          <p:cNvSpPr/>
          <p:nvPr/>
        </p:nvSpPr>
        <p:spPr>
          <a:xfrm>
            <a:off x="2743200" y="1572768"/>
            <a:ext cx="6858000" cy="36576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2743200" y="1572768"/>
            <a:ext cx="6858000" cy="365760"/>
          </a:xfrm>
          <a:prstGeom prst="rect">
            <a:avLst/>
          </a:prstGeom>
          <a:solidFill>
            <a:srgbClr val="051C2C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784080" y="1463040"/>
            <a:ext cx="914400" cy="594360"/>
          </a:xfrm>
          <a:prstGeom prst="rect">
            <a:avLst/>
          </a:prstGeom>
          <a:noFill/>
        </p:spPr>
        <p:txBody>
          <a:bodyPr wrap="square" anchor="ctr" lIns="45720" tIns="45720" rIns="45720" bIns="45720"/>
          <a:lstStyle/>
          <a:p>
            <a:pPr algn="l">
              <a:lnSpc>
                <a:spcPts val="1890"/>
              </a:lnSpc>
              <a:spcBef>
                <a:spcPts val="0"/>
              </a:spcBef>
              <a:spcAft>
                <a:spcPts val="0"/>
              </a:spcAft>
              <a:defRPr sz="1400" b="1">
                <a:solidFill>
                  <a:srgbClr val="051C2C"/>
                </a:solidFill>
                <a:latin typeface="Arial"/>
              </a:defRPr>
            </a:pPr>
            <a:r>
              <a:rPr>
                <a:ea typeface="KaiTi"/>
              </a:rPr>
              <a:t>100%</a:t>
            </a:r>
          </a:p>
        </p:txBody>
      </p:sp>
      <p:sp>
        <p:nvSpPr>
          <p:cNvPr id="8" name="Rectangle 7"/>
          <p:cNvSpPr/>
          <p:nvPr/>
        </p:nvSpPr>
        <p:spPr>
          <a:xfrm>
            <a:off x="731520" y="2057400"/>
            <a:ext cx="9144000" cy="6350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2057400"/>
            <a:ext cx="1828800" cy="594360"/>
          </a:xfrm>
          <a:prstGeom prst="rect">
            <a:avLst/>
          </a:prstGeom>
          <a:noFill/>
        </p:spPr>
        <p:txBody>
          <a:bodyPr wrap="square" anchor="ctr" lIns="45720" tIns="45720" rIns="45720" bIns="45720"/>
          <a:lstStyle/>
          <a:p>
            <a:pPr algn="l">
              <a:lnSpc>
                <a:spcPts val="189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Real-time risk</a:t>
            </a:r>
          </a:p>
        </p:txBody>
      </p:sp>
      <p:sp>
        <p:nvSpPr>
          <p:cNvPr id="10" name="Rectangle 9"/>
          <p:cNvSpPr/>
          <p:nvPr/>
        </p:nvSpPr>
        <p:spPr>
          <a:xfrm>
            <a:off x="2743200" y="2167128"/>
            <a:ext cx="6858000" cy="36576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2743200" y="2167128"/>
            <a:ext cx="6583680" cy="365760"/>
          </a:xfrm>
          <a:prstGeom prst="rect">
            <a:avLst/>
          </a:prstGeom>
          <a:solidFill>
            <a:srgbClr val="C62828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784080" y="2057400"/>
            <a:ext cx="914400" cy="594360"/>
          </a:xfrm>
          <a:prstGeom prst="rect">
            <a:avLst/>
          </a:prstGeom>
          <a:noFill/>
        </p:spPr>
        <p:txBody>
          <a:bodyPr wrap="square" anchor="ctr" lIns="45720" tIns="45720" rIns="45720" bIns="45720"/>
          <a:lstStyle/>
          <a:p>
            <a:pPr algn="l">
              <a:lnSpc>
                <a:spcPts val="189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96%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31520" y="2651760"/>
            <a:ext cx="9144000" cy="6350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31520" y="2651760"/>
            <a:ext cx="1828800" cy="594360"/>
          </a:xfrm>
          <a:prstGeom prst="rect">
            <a:avLst/>
          </a:prstGeom>
          <a:noFill/>
        </p:spPr>
        <p:txBody>
          <a:bodyPr wrap="square" anchor="ctr" lIns="45720" tIns="45720" rIns="45720" bIns="45720"/>
          <a:lstStyle/>
          <a:p>
            <a:pPr algn="l">
              <a:lnSpc>
                <a:spcPts val="189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SME data connectivity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743200" y="2761488"/>
            <a:ext cx="6858000" cy="36576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2743200" y="2761488"/>
            <a:ext cx="6309360" cy="365760"/>
          </a:xfrm>
          <a:prstGeom prst="rect">
            <a:avLst/>
          </a:prstGeom>
          <a:solidFill>
            <a:srgbClr val="006BA6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9784080" y="2651760"/>
            <a:ext cx="914400" cy="594360"/>
          </a:xfrm>
          <a:prstGeom prst="rect">
            <a:avLst/>
          </a:prstGeom>
          <a:noFill/>
        </p:spPr>
        <p:txBody>
          <a:bodyPr wrap="square" anchor="ctr" lIns="45720" tIns="45720" rIns="45720" bIns="45720"/>
          <a:lstStyle/>
          <a:p>
            <a:pPr algn="l">
              <a:lnSpc>
                <a:spcPts val="189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92%</a:t>
            </a:r>
          </a:p>
        </p:txBody>
      </p:sp>
      <p:sp>
        <p:nvSpPr>
          <p:cNvPr id="18" name="Rectangle 17"/>
          <p:cNvSpPr/>
          <p:nvPr/>
        </p:nvSpPr>
        <p:spPr>
          <a:xfrm>
            <a:off x="731520" y="3246120"/>
            <a:ext cx="9144000" cy="6350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31520" y="3246120"/>
            <a:ext cx="1828800" cy="594360"/>
          </a:xfrm>
          <a:prstGeom prst="rect">
            <a:avLst/>
          </a:prstGeom>
          <a:noFill/>
        </p:spPr>
        <p:txBody>
          <a:bodyPr wrap="square" anchor="ctr" lIns="45720" tIns="45720" rIns="45720" bIns="45720"/>
          <a:lstStyle/>
          <a:p>
            <a:pPr algn="l">
              <a:lnSpc>
                <a:spcPts val="189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Omnichannel experience</a:t>
            </a:r>
          </a:p>
        </p:txBody>
      </p:sp>
      <p:sp>
        <p:nvSpPr>
          <p:cNvPr id="20" name="Rectangle 19"/>
          <p:cNvSpPr/>
          <p:nvPr/>
        </p:nvSpPr>
        <p:spPr>
          <a:xfrm>
            <a:off x="2743200" y="3355848"/>
            <a:ext cx="6858000" cy="36576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2743200" y="3355848"/>
            <a:ext cx="6172200" cy="365760"/>
          </a:xfrm>
          <a:prstGeom prst="rect">
            <a:avLst/>
          </a:prstGeom>
          <a:solidFill>
            <a:srgbClr val="007A53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784080" y="3246120"/>
            <a:ext cx="914400" cy="594360"/>
          </a:xfrm>
          <a:prstGeom prst="rect">
            <a:avLst/>
          </a:prstGeom>
          <a:noFill/>
        </p:spPr>
        <p:txBody>
          <a:bodyPr wrap="square" anchor="ctr" lIns="45720" tIns="45720" rIns="45720" bIns="45720"/>
          <a:lstStyle/>
          <a:p>
            <a:pPr algn="l">
              <a:lnSpc>
                <a:spcPts val="189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90%</a:t>
            </a:r>
          </a:p>
        </p:txBody>
      </p:sp>
      <p:sp>
        <p:nvSpPr>
          <p:cNvPr id="23" name="Rectangle 22"/>
          <p:cNvSpPr/>
          <p:nvPr/>
        </p:nvSpPr>
        <p:spPr>
          <a:xfrm>
            <a:off x="731520" y="3840480"/>
            <a:ext cx="9144000" cy="6350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31520" y="3840480"/>
            <a:ext cx="1828800" cy="594360"/>
          </a:xfrm>
          <a:prstGeom prst="rect">
            <a:avLst/>
          </a:prstGeom>
          <a:noFill/>
        </p:spPr>
        <p:txBody>
          <a:bodyPr wrap="square" anchor="ctr" lIns="45720" tIns="45720" rIns="45720" bIns="45720"/>
          <a:lstStyle/>
          <a:p>
            <a:pPr algn="l">
              <a:lnSpc>
                <a:spcPts val="189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Core modernization</a:t>
            </a:r>
          </a:p>
        </p:txBody>
      </p:sp>
      <p:sp>
        <p:nvSpPr>
          <p:cNvPr id="25" name="Rectangle 24"/>
          <p:cNvSpPr/>
          <p:nvPr/>
        </p:nvSpPr>
        <p:spPr>
          <a:xfrm>
            <a:off x="2743200" y="3950208"/>
            <a:ext cx="6858000" cy="36576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2743200" y="3950208"/>
            <a:ext cx="5212080" cy="365760"/>
          </a:xfrm>
          <a:prstGeom prst="rect">
            <a:avLst/>
          </a:prstGeom>
          <a:solidFill>
            <a:srgbClr val="666666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9784080" y="3840480"/>
            <a:ext cx="914400" cy="594360"/>
          </a:xfrm>
          <a:prstGeom prst="rect">
            <a:avLst/>
          </a:prstGeom>
          <a:noFill/>
        </p:spPr>
        <p:txBody>
          <a:bodyPr wrap="square" anchor="ctr" lIns="45720" tIns="45720" rIns="45720" bIns="45720"/>
          <a:lstStyle/>
          <a:p>
            <a:pPr algn="l">
              <a:lnSpc>
                <a:spcPts val="189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76%</a:t>
            </a:r>
          </a:p>
        </p:txBody>
      </p:sp>
      <p:sp>
        <p:nvSpPr>
          <p:cNvPr id="28" name="Rectangle 27"/>
          <p:cNvSpPr/>
          <p:nvPr/>
        </p:nvSpPr>
        <p:spPr>
          <a:xfrm>
            <a:off x="731520" y="4434840"/>
            <a:ext cx="9144000" cy="6350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731520" y="4434840"/>
            <a:ext cx="1828800" cy="594360"/>
          </a:xfrm>
          <a:prstGeom prst="rect">
            <a:avLst/>
          </a:prstGeom>
          <a:noFill/>
        </p:spPr>
        <p:txBody>
          <a:bodyPr wrap="square" anchor="ctr" lIns="45720" tIns="45720" rIns="45720" bIns="45720"/>
          <a:lstStyle/>
          <a:p>
            <a:pPr algn="l">
              <a:lnSpc>
                <a:spcPts val="189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AI scale and talent</a:t>
            </a:r>
          </a:p>
        </p:txBody>
      </p:sp>
      <p:sp>
        <p:nvSpPr>
          <p:cNvPr id="30" name="Rectangle 29"/>
          <p:cNvSpPr/>
          <p:nvPr/>
        </p:nvSpPr>
        <p:spPr>
          <a:xfrm>
            <a:off x="2743200" y="4544568"/>
            <a:ext cx="6858000" cy="36576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2743200" y="4544568"/>
            <a:ext cx="4663440" cy="365760"/>
          </a:xfrm>
          <a:prstGeom prst="rect">
            <a:avLst/>
          </a:prstGeom>
          <a:solidFill>
            <a:srgbClr val="666666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9784080" y="4434840"/>
            <a:ext cx="914400" cy="594360"/>
          </a:xfrm>
          <a:prstGeom prst="rect">
            <a:avLst/>
          </a:prstGeom>
          <a:noFill/>
        </p:spPr>
        <p:txBody>
          <a:bodyPr wrap="square" anchor="ctr" lIns="45720" tIns="45720" rIns="45720" bIns="45720"/>
          <a:lstStyle/>
          <a:p>
            <a:pPr algn="l">
              <a:lnSpc>
                <a:spcPts val="189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68%</a:t>
            </a:r>
          </a:p>
        </p:txBody>
      </p:sp>
      <p:sp>
        <p:nvSpPr>
          <p:cNvPr id="33" name="Rectangle 32"/>
          <p:cNvSpPr/>
          <p:nvPr/>
        </p:nvSpPr>
        <p:spPr>
          <a:xfrm>
            <a:off x="731520" y="5760720"/>
            <a:ext cx="10728655" cy="64008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1005840" y="5760720"/>
            <a:ext cx="1371600" cy="640080"/>
          </a:xfrm>
          <a:prstGeom prst="rect">
            <a:avLst/>
          </a:prstGeom>
          <a:noFill/>
        </p:spPr>
        <p:txBody>
          <a:bodyPr wrap="square" anchor="ctr" lIns="45720" tIns="45720" rIns="45720" bIns="45720"/>
          <a:lstStyle/>
          <a:p>
            <a:pPr algn="l">
              <a:lnSpc>
                <a:spcPts val="1890"/>
              </a:lnSpc>
              <a:spcBef>
                <a:spcPts val="0"/>
              </a:spcBef>
              <a:spcAft>
                <a:spcPts val="0"/>
              </a:spcAft>
              <a:defRPr sz="1400" b="1">
                <a:solidFill>
                  <a:srgbClr val="051C2C"/>
                </a:solidFill>
                <a:latin typeface="Arial"/>
              </a:defRPr>
            </a:pPr>
            <a:r>
              <a:rPr>
                <a:ea typeface="KaiTi"/>
              </a:rPr>
              <a:t>Implication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560320" y="5760720"/>
            <a:ext cx="8625535" cy="640080"/>
          </a:xfrm>
          <a:prstGeom prst="rect">
            <a:avLst/>
          </a:prstGeom>
          <a:noFill/>
        </p:spPr>
        <p:txBody>
          <a:bodyPr wrap="square" anchor="ctr" lIns="45720" tIns="45720" rIns="45720" bIns="45720"/>
          <a:lstStyle/>
          <a:p>
            <a:pPr algn="l">
              <a:lnSpc>
                <a:spcPts val="189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Concentrate management attention where urgency and evidence of value overlap.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31520" y="6446520"/>
            <a:ext cx="10058400" cy="27432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l">
              <a:lnSpc>
                <a:spcPts val="1215"/>
              </a:lnSpc>
              <a:spcBef>
                <a:spcPts val="0"/>
              </a:spcBef>
              <a:spcAft>
                <a:spcPts val="0"/>
              </a:spcAft>
              <a:defRPr sz="900" b="0">
                <a:solidFill>
                  <a:srgbClr val="666666"/>
                </a:solidFill>
                <a:latin typeface="Arial"/>
              </a:defRPr>
            </a:pPr>
            <a:r>
              <a:rPr>
                <a:ea typeface="KaiTi"/>
              </a:rPr>
              <a:t>Sources: HKMA, HKAB, Bain, EPAM, HKIB and six bank disclosures; author scoring.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1155680" y="6492240"/>
            <a:ext cx="914400" cy="27432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r">
              <a:lnSpc>
                <a:spcPts val="1215"/>
              </a:lnSpc>
              <a:spcBef>
                <a:spcPts val="0"/>
              </a:spcBef>
              <a:spcAft>
                <a:spcPts val="0"/>
              </a:spcAft>
              <a:defRPr sz="900" b="0">
                <a:solidFill>
                  <a:srgbClr val="666666"/>
                </a:solidFill>
                <a:latin typeface="Arial"/>
              </a:defRPr>
            </a:pPr>
            <a:r>
              <a:rPr>
                <a:ea typeface="KaiTi"/>
              </a:rPr>
              <a:t>4/15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137160"/>
            <a:ext cx="10698480" cy="822960"/>
          </a:xfrm>
          <a:prstGeom prst="rect">
            <a:avLst/>
          </a:prstGeom>
          <a:noFill/>
        </p:spPr>
        <p:txBody>
          <a:bodyPr wrap="square" anchor="b" lIns="45720" tIns="45720" rIns="45720" bIns="45720"/>
          <a:lstStyle/>
          <a:p>
            <a:pPr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defRPr sz="2200" b="1">
                <a:solidFill>
                  <a:srgbClr val="000000"/>
                </a:solidFill>
                <a:latin typeface="Georgia"/>
              </a:defRPr>
            </a:pPr>
            <a:r>
              <a:rPr>
                <a:ea typeface="KaiTi"/>
              </a:rPr>
              <a:t>Scaled outcomes vary across banks</a:t>
            </a:r>
          </a:p>
        </p:txBody>
      </p:sp>
      <p:sp>
        <p:nvSpPr>
          <p:cNvPr id="3" name="Rectangle 2"/>
          <p:cNvSpPr/>
          <p:nvPr/>
        </p:nvSpPr>
        <p:spPr>
          <a:xfrm>
            <a:off x="731520" y="960120"/>
            <a:ext cx="10698480" cy="635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1280160"/>
            <a:ext cx="1234440" cy="36576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l">
              <a:lnSpc>
                <a:spcPts val="1890"/>
              </a:lnSpc>
              <a:spcBef>
                <a:spcPts val="0"/>
              </a:spcBef>
              <a:spcAft>
                <a:spcPts val="0"/>
              </a:spcAft>
              <a:defRPr sz="1400" b="1">
                <a:solidFill>
                  <a:srgbClr val="666666"/>
                </a:solidFill>
                <a:latin typeface="Arial"/>
              </a:defRPr>
            </a:pPr>
            <a:r>
              <a:rPr>
                <a:ea typeface="KaiTi"/>
              </a:rPr>
              <a:t>Bank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965960" y="1280160"/>
            <a:ext cx="1051560" cy="36576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l">
              <a:lnSpc>
                <a:spcPts val="1890"/>
              </a:lnSpc>
              <a:spcBef>
                <a:spcPts val="0"/>
              </a:spcBef>
              <a:spcAft>
                <a:spcPts val="0"/>
              </a:spcAft>
              <a:defRPr sz="1400" b="1">
                <a:solidFill>
                  <a:srgbClr val="666666"/>
                </a:solidFill>
                <a:latin typeface="Arial"/>
              </a:defRPr>
            </a:pPr>
            <a:r>
              <a:rPr>
                <a:ea typeface="KaiTi"/>
              </a:rPr>
              <a:t>X-border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17520" y="1280160"/>
            <a:ext cx="960120" cy="36576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l">
              <a:lnSpc>
                <a:spcPts val="1890"/>
              </a:lnSpc>
              <a:spcBef>
                <a:spcPts val="0"/>
              </a:spcBef>
              <a:spcAft>
                <a:spcPts val="0"/>
              </a:spcAft>
              <a:defRPr sz="1400" b="1">
                <a:solidFill>
                  <a:srgbClr val="666666"/>
                </a:solidFill>
                <a:latin typeface="Arial"/>
              </a:defRPr>
            </a:pPr>
            <a:r>
              <a:rPr>
                <a:ea typeface="KaiTi"/>
              </a:rPr>
              <a:t>Data/SME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977640" y="1280160"/>
            <a:ext cx="960120" cy="36576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l">
              <a:lnSpc>
                <a:spcPts val="1890"/>
              </a:lnSpc>
              <a:spcBef>
                <a:spcPts val="0"/>
              </a:spcBef>
              <a:spcAft>
                <a:spcPts val="0"/>
              </a:spcAft>
              <a:defRPr sz="1400" b="1">
                <a:solidFill>
                  <a:srgbClr val="666666"/>
                </a:solidFill>
                <a:latin typeface="Arial"/>
              </a:defRPr>
            </a:pPr>
            <a:r>
              <a:rPr>
                <a:ea typeface="KaiTi"/>
              </a:rPr>
              <a:t>Digi CX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937760" y="1280160"/>
            <a:ext cx="960120" cy="36576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l">
              <a:lnSpc>
                <a:spcPts val="1890"/>
              </a:lnSpc>
              <a:spcBef>
                <a:spcPts val="0"/>
              </a:spcBef>
              <a:spcAft>
                <a:spcPts val="0"/>
              </a:spcAft>
              <a:defRPr sz="1400" b="1">
                <a:solidFill>
                  <a:srgbClr val="666666"/>
                </a:solidFill>
                <a:latin typeface="Arial"/>
              </a:defRPr>
            </a:pPr>
            <a:r>
              <a:rPr>
                <a:ea typeface="KaiTi"/>
              </a:rPr>
              <a:t>Risk/ops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897880" y="1280160"/>
            <a:ext cx="5559552" cy="36576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l">
              <a:lnSpc>
                <a:spcPts val="1890"/>
              </a:lnSpc>
              <a:spcBef>
                <a:spcPts val="0"/>
              </a:spcBef>
              <a:spcAft>
                <a:spcPts val="0"/>
              </a:spcAft>
              <a:defRPr sz="1400" b="1">
                <a:solidFill>
                  <a:srgbClr val="666666"/>
                </a:solidFill>
                <a:latin typeface="Arial"/>
              </a:defRPr>
            </a:pPr>
            <a:r>
              <a:rPr>
                <a:ea typeface="KaiTi"/>
              </a:rPr>
              <a:t>Public outcome evidence</a:t>
            </a:r>
          </a:p>
        </p:txBody>
      </p:sp>
      <p:sp>
        <p:nvSpPr>
          <p:cNvPr id="10" name="Rectangle 9"/>
          <p:cNvSpPr/>
          <p:nvPr/>
        </p:nvSpPr>
        <p:spPr>
          <a:xfrm>
            <a:off x="731520" y="1691640"/>
            <a:ext cx="10728655" cy="127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31520" y="1783080"/>
            <a:ext cx="1234440" cy="76200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l">
              <a:lnSpc>
                <a:spcPts val="1620"/>
              </a:lnSpc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BOC Hong Kong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965960" y="1783080"/>
            <a:ext cx="1051560" cy="76200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l">
              <a:lnSpc>
                <a:spcPts val="1620"/>
              </a:lnSpc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Scale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017520" y="1783080"/>
            <a:ext cx="960120" cy="76200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l">
              <a:lnSpc>
                <a:spcPts val="1620"/>
              </a:lnSpc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Scale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977640" y="1783080"/>
            <a:ext cx="960120" cy="76200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l">
              <a:lnSpc>
                <a:spcPts val="1620"/>
              </a:lnSpc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Scale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37760" y="1783080"/>
            <a:ext cx="960120" cy="76200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l">
              <a:lnSpc>
                <a:spcPts val="1620"/>
              </a:lnSpc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Active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897880" y="1783080"/>
            <a:ext cx="5559552" cy="76200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l">
              <a:lnSpc>
                <a:spcPts val="1620"/>
              </a:lnSpc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Mobile clients +18%; iGTB volume +59%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31520" y="2545080"/>
            <a:ext cx="10728655" cy="6350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31520" y="2545080"/>
            <a:ext cx="1234440" cy="76200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l">
              <a:lnSpc>
                <a:spcPts val="1620"/>
              </a:lnSpc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CCB Asia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965960" y="2545080"/>
            <a:ext cx="1051560" cy="76200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l">
              <a:lnSpc>
                <a:spcPts val="1620"/>
              </a:lnSpc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Active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017520" y="2545080"/>
            <a:ext cx="960120" cy="76200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l">
              <a:lnSpc>
                <a:spcPts val="1620"/>
              </a:lnSpc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Scale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977640" y="2545080"/>
            <a:ext cx="960120" cy="76200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l">
              <a:lnSpc>
                <a:spcPts val="1620"/>
              </a:lnSpc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Active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937760" y="2545080"/>
            <a:ext cx="960120" cy="76200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l">
              <a:lnSpc>
                <a:spcPts val="1620"/>
              </a:lnSpc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Active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897880" y="2545080"/>
            <a:ext cx="5559552" cy="76200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l">
              <a:lnSpc>
                <a:spcPts val="1620"/>
              </a:lnSpc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Digital Wealth 2.0; multiple pilots</a:t>
            </a:r>
          </a:p>
        </p:txBody>
      </p:sp>
      <p:sp>
        <p:nvSpPr>
          <p:cNvPr id="24" name="Rectangle 23"/>
          <p:cNvSpPr/>
          <p:nvPr/>
        </p:nvSpPr>
        <p:spPr>
          <a:xfrm>
            <a:off x="731520" y="3307080"/>
            <a:ext cx="10728655" cy="6350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731520" y="3307080"/>
            <a:ext cx="1234440" cy="76200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l">
              <a:lnSpc>
                <a:spcPts val="1620"/>
              </a:lnSpc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ICBC Asia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965960" y="3307080"/>
            <a:ext cx="1051560" cy="76200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l">
              <a:lnSpc>
                <a:spcPts val="1620"/>
              </a:lnSpc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Scale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017520" y="3307080"/>
            <a:ext cx="960120" cy="76200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l">
              <a:lnSpc>
                <a:spcPts val="1620"/>
              </a:lnSpc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Scale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977640" y="3307080"/>
            <a:ext cx="960120" cy="76200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l">
              <a:lnSpc>
                <a:spcPts val="1620"/>
              </a:lnSpc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Scale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937760" y="3307080"/>
            <a:ext cx="960120" cy="76200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l">
              <a:lnSpc>
                <a:spcPts val="1620"/>
              </a:lnSpc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Active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897880" y="3307080"/>
            <a:ext cx="5559552" cy="76200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l">
              <a:lnSpc>
                <a:spcPts val="1620"/>
              </a:lnSpc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Effective retail clients +12%</a:t>
            </a:r>
          </a:p>
        </p:txBody>
      </p:sp>
      <p:sp>
        <p:nvSpPr>
          <p:cNvPr id="31" name="Rectangle 30"/>
          <p:cNvSpPr/>
          <p:nvPr/>
        </p:nvSpPr>
        <p:spPr>
          <a:xfrm>
            <a:off x="731520" y="4069080"/>
            <a:ext cx="10728655" cy="6350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731520" y="4069080"/>
            <a:ext cx="1234440" cy="76200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l">
              <a:lnSpc>
                <a:spcPts val="1620"/>
              </a:lnSpc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CNCBI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965960" y="4069080"/>
            <a:ext cx="1051560" cy="76200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l">
              <a:lnSpc>
                <a:spcPts val="1620"/>
              </a:lnSpc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Scale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017520" y="4069080"/>
            <a:ext cx="960120" cy="76200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l">
              <a:lnSpc>
                <a:spcPts val="1620"/>
              </a:lnSpc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Active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977640" y="4069080"/>
            <a:ext cx="960120" cy="76200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l">
              <a:lnSpc>
                <a:spcPts val="1620"/>
              </a:lnSpc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Scale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937760" y="4069080"/>
            <a:ext cx="960120" cy="76200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l">
              <a:lnSpc>
                <a:spcPts val="1620"/>
              </a:lnSpc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Active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897880" y="4069080"/>
            <a:ext cx="5559552" cy="76200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l">
              <a:lnSpc>
                <a:spcPts val="1620"/>
              </a:lnSpc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&gt;90% transactions digital; inMotion +30%</a:t>
            </a:r>
          </a:p>
        </p:txBody>
      </p:sp>
      <p:sp>
        <p:nvSpPr>
          <p:cNvPr id="38" name="Rectangle 37"/>
          <p:cNvSpPr/>
          <p:nvPr/>
        </p:nvSpPr>
        <p:spPr>
          <a:xfrm>
            <a:off x="731520" y="4831080"/>
            <a:ext cx="10728655" cy="6350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731520" y="4831080"/>
            <a:ext cx="1234440" cy="76200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l">
              <a:lnSpc>
                <a:spcPts val="1620"/>
              </a:lnSpc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BOCOM HK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965960" y="4831080"/>
            <a:ext cx="1051560" cy="76200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l">
              <a:lnSpc>
                <a:spcPts val="1620"/>
              </a:lnSpc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Active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017520" y="4831080"/>
            <a:ext cx="960120" cy="76200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l">
              <a:lnSpc>
                <a:spcPts val="1620"/>
              </a:lnSpc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Active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3977640" y="4831080"/>
            <a:ext cx="960120" cy="76200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l">
              <a:lnSpc>
                <a:spcPts val="1620"/>
              </a:lnSpc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Limited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4937760" y="4831080"/>
            <a:ext cx="960120" cy="76200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l">
              <a:lnSpc>
                <a:spcPts val="1620"/>
              </a:lnSpc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Limited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897880" y="4831080"/>
            <a:ext cx="5559552" cy="76200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l">
              <a:lnSpc>
                <a:spcPts val="1620"/>
              </a:lnSpc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Services disclosed; outcomes limited</a:t>
            </a:r>
          </a:p>
        </p:txBody>
      </p:sp>
      <p:sp>
        <p:nvSpPr>
          <p:cNvPr id="45" name="Rectangle 44"/>
          <p:cNvSpPr/>
          <p:nvPr/>
        </p:nvSpPr>
        <p:spPr>
          <a:xfrm>
            <a:off x="731520" y="5593080"/>
            <a:ext cx="10728655" cy="6350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731520" y="5593080"/>
            <a:ext cx="1234440" cy="76200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l">
              <a:lnSpc>
                <a:spcPts val="1620"/>
              </a:lnSpc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ABC HK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1965960" y="5593080"/>
            <a:ext cx="1051560" cy="76200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l">
              <a:lnSpc>
                <a:spcPts val="1620"/>
              </a:lnSpc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Limited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3017520" y="5593080"/>
            <a:ext cx="960120" cy="76200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l">
              <a:lnSpc>
                <a:spcPts val="1620"/>
              </a:lnSpc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Active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3977640" y="5593080"/>
            <a:ext cx="960120" cy="76200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l">
              <a:lnSpc>
                <a:spcPts val="1620"/>
              </a:lnSpc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Limited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4937760" y="5593080"/>
            <a:ext cx="960120" cy="76200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l">
              <a:lnSpc>
                <a:spcPts val="1620"/>
              </a:lnSpc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Active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5897880" y="5593080"/>
            <a:ext cx="5559552" cy="76200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l">
              <a:lnSpc>
                <a:spcPts val="1620"/>
              </a:lnSpc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iPAP workflow live; scale not disclosed</a:t>
            </a:r>
          </a:p>
        </p:txBody>
      </p:sp>
      <p:sp>
        <p:nvSpPr>
          <p:cNvPr id="52" name="Rectangle 51"/>
          <p:cNvSpPr/>
          <p:nvPr/>
        </p:nvSpPr>
        <p:spPr>
          <a:xfrm>
            <a:off x="731520" y="6355080"/>
            <a:ext cx="10728655" cy="6350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53" name="TextBox 52"/>
          <p:cNvSpPr txBox="1"/>
          <p:nvPr/>
        </p:nvSpPr>
        <p:spPr>
          <a:xfrm>
            <a:off x="731520" y="6446520"/>
            <a:ext cx="10058400" cy="27432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l">
              <a:lnSpc>
                <a:spcPts val="1215"/>
              </a:lnSpc>
              <a:spcBef>
                <a:spcPts val="0"/>
              </a:spcBef>
              <a:spcAft>
                <a:spcPts val="0"/>
              </a:spcAft>
              <a:defRPr sz="900" b="0">
                <a:solidFill>
                  <a:srgbClr val="666666"/>
                </a:solidFill>
                <a:latin typeface="Arial"/>
              </a:defRPr>
            </a:pPr>
            <a:r>
              <a:rPr>
                <a:ea typeface="KaiTi"/>
              </a:rPr>
              <a:t>Sources: 2024 annual reports and public disclosures of six representative Chinese banks in Hong Kong.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11155680" y="6492240"/>
            <a:ext cx="914400" cy="27432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r">
              <a:lnSpc>
                <a:spcPts val="1215"/>
              </a:lnSpc>
              <a:spcBef>
                <a:spcPts val="0"/>
              </a:spcBef>
              <a:spcAft>
                <a:spcPts val="0"/>
              </a:spcAft>
              <a:defRPr sz="900" b="0">
                <a:solidFill>
                  <a:srgbClr val="666666"/>
                </a:solidFill>
                <a:latin typeface="Arial"/>
              </a:defRPr>
            </a:pPr>
            <a:r>
              <a:rPr>
                <a:ea typeface="KaiTi"/>
              </a:rPr>
              <a:t>5/15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137160"/>
            <a:ext cx="10698480" cy="822960"/>
          </a:xfrm>
          <a:prstGeom prst="rect">
            <a:avLst/>
          </a:prstGeom>
          <a:noFill/>
        </p:spPr>
        <p:txBody>
          <a:bodyPr wrap="square" anchor="b" lIns="45720" tIns="45720" rIns="45720" bIns="45720"/>
          <a:lstStyle/>
          <a:p>
            <a:pPr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defRPr sz="2200" b="1">
                <a:solidFill>
                  <a:srgbClr val="000000"/>
                </a:solidFill>
                <a:latin typeface="Georgia"/>
              </a:defRPr>
            </a:pPr>
            <a:r>
              <a:rPr>
                <a:ea typeface="KaiTi"/>
              </a:rPr>
              <a:t>One journey can unlock five value pools</a:t>
            </a:r>
          </a:p>
        </p:txBody>
      </p:sp>
      <p:sp>
        <p:nvSpPr>
          <p:cNvPr id="3" name="Rectangle 2"/>
          <p:cNvSpPr/>
          <p:nvPr/>
        </p:nvSpPr>
        <p:spPr>
          <a:xfrm>
            <a:off x="731520" y="960120"/>
            <a:ext cx="10698480" cy="635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731520" y="1280160"/>
            <a:ext cx="1889699" cy="42519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731520" y="1280160"/>
            <a:ext cx="1889699" cy="54864"/>
          </a:xfrm>
          <a:prstGeom prst="rect">
            <a:avLst/>
          </a:prstGeom>
          <a:solidFill>
            <a:srgbClr val="006BA6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822960" y="1463040"/>
            <a:ext cx="365760" cy="365760"/>
          </a:xfrm>
          <a:prstGeom prst="ellipse">
            <a:avLst/>
          </a:prstGeom>
          <a:solidFill>
            <a:srgbClr val="006BA6"/>
          </a:solidFill>
          <a:ln>
            <a:noFill/>
          </a:ln>
        </p:spPr>
        <p:txBody>
          <a:bodyPr rtlCol="0" anchor="ctr" lIns="0" tIns="0" rIns="0" bIns="0"/>
          <a:lstStyle/>
          <a:p>
            <a:pPr algn="ctr">
              <a:defRPr sz="1400" b="1">
                <a:solidFill>
                  <a:srgbClr val="FFFFFF"/>
                </a:solidFill>
                <a:latin typeface="Arial"/>
              </a:defRPr>
            </a:pPr>
            <a:r>
              <a:rPr>
                <a:ea typeface="Arial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1463040"/>
            <a:ext cx="1249619" cy="365760"/>
          </a:xfrm>
          <a:prstGeom prst="rect">
            <a:avLst/>
          </a:prstGeom>
          <a:noFill/>
        </p:spPr>
        <p:txBody>
          <a:bodyPr wrap="square" anchor="ctr" lIns="45720" tIns="45720" rIns="45720" bIns="45720"/>
          <a:lstStyle/>
          <a:p>
            <a:pPr algn="l">
              <a:lnSpc>
                <a:spcPts val="1890"/>
              </a:lnSpc>
              <a:spcBef>
                <a:spcPts val="0"/>
              </a:spcBef>
              <a:spcAft>
                <a:spcPts val="0"/>
              </a:spcAft>
              <a:defRPr sz="1400" b="1">
                <a:solidFill>
                  <a:srgbClr val="006BA6"/>
                </a:solidFill>
                <a:latin typeface="Arial"/>
              </a:defRPr>
            </a:pPr>
            <a:r>
              <a:rPr>
                <a:ea typeface="KaiTi"/>
              </a:rPr>
              <a:t>Identity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2011680"/>
            <a:ext cx="1706819" cy="342900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ctr">
              <a:lnSpc>
                <a:spcPts val="1620"/>
              </a:lnSpc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One consent and KYC layer across Hong Kong and Mainland touchpoints.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639507" y="3223260"/>
            <a:ext cx="274320" cy="36576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defRPr sz="2000" b="0">
                <a:solidFill>
                  <a:srgbClr val="CCCCCC"/>
                </a:solidFill>
                <a:latin typeface="Arial"/>
              </a:defRPr>
            </a:pPr>
            <a:r>
              <a:rPr>
                <a:ea typeface="KaiTi"/>
              </a:rPr>
              <a:t>→</a:t>
            </a:r>
          </a:p>
        </p:txBody>
      </p:sp>
      <p:sp>
        <p:nvSpPr>
          <p:cNvPr id="10" name="Rectangle 9"/>
          <p:cNvSpPr/>
          <p:nvPr/>
        </p:nvSpPr>
        <p:spPr>
          <a:xfrm>
            <a:off x="2941259" y="1280160"/>
            <a:ext cx="1889699" cy="42519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2941259" y="1280160"/>
            <a:ext cx="1889699" cy="54864"/>
          </a:xfrm>
          <a:prstGeom prst="rect">
            <a:avLst/>
          </a:prstGeom>
          <a:solidFill>
            <a:srgbClr val="007A53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3032699" y="1463040"/>
            <a:ext cx="365760" cy="365760"/>
          </a:xfrm>
          <a:prstGeom prst="ellipse">
            <a:avLst/>
          </a:prstGeom>
          <a:solidFill>
            <a:srgbClr val="007A53"/>
          </a:solidFill>
          <a:ln>
            <a:noFill/>
          </a:ln>
        </p:spPr>
        <p:txBody>
          <a:bodyPr rtlCol="0" anchor="ctr" lIns="0" tIns="0" rIns="0" bIns="0"/>
          <a:lstStyle/>
          <a:p>
            <a:pPr algn="ctr">
              <a:defRPr sz="1400" b="1">
                <a:solidFill>
                  <a:srgbClr val="FFFFFF"/>
                </a:solidFill>
                <a:latin typeface="Arial"/>
              </a:defRPr>
            </a:pPr>
            <a:r>
              <a:rPr>
                <a:ea typeface="Arial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489899" y="1463040"/>
            <a:ext cx="1249619" cy="365760"/>
          </a:xfrm>
          <a:prstGeom prst="rect">
            <a:avLst/>
          </a:prstGeom>
          <a:noFill/>
        </p:spPr>
        <p:txBody>
          <a:bodyPr wrap="square" anchor="ctr" lIns="45720" tIns="45720" rIns="45720" bIns="45720"/>
          <a:lstStyle/>
          <a:p>
            <a:pPr algn="l">
              <a:lnSpc>
                <a:spcPts val="1890"/>
              </a:lnSpc>
              <a:spcBef>
                <a:spcPts val="0"/>
              </a:spcBef>
              <a:spcAft>
                <a:spcPts val="0"/>
              </a:spcAft>
              <a:defRPr sz="1400" b="1">
                <a:solidFill>
                  <a:srgbClr val="007A53"/>
                </a:solidFill>
                <a:latin typeface="Arial"/>
              </a:defRPr>
            </a:pPr>
            <a:r>
              <a:rPr>
                <a:ea typeface="KaiTi"/>
              </a:rPr>
              <a:t>Payment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032699" y="2011680"/>
            <a:ext cx="1706819" cy="342900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ctr">
              <a:lnSpc>
                <a:spcPts val="1620"/>
              </a:lnSpc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Link FPS, cross-border payment rails and e-CNY scenarios.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49246" y="3223260"/>
            <a:ext cx="274320" cy="36576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defRPr sz="2000" b="0">
                <a:solidFill>
                  <a:srgbClr val="CCCCCC"/>
                </a:solidFill>
                <a:latin typeface="Arial"/>
              </a:defRPr>
            </a:pPr>
            <a:r>
              <a:rPr>
                <a:ea typeface="KaiTi"/>
              </a:rPr>
              <a:t>→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150998" y="1280160"/>
            <a:ext cx="1889699" cy="42519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5150998" y="1280160"/>
            <a:ext cx="1889699" cy="54864"/>
          </a:xfrm>
          <a:prstGeom prst="rect">
            <a:avLst/>
          </a:prstGeom>
          <a:solidFill>
            <a:srgbClr val="051C2C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5242438" y="1463040"/>
            <a:ext cx="365760" cy="365760"/>
          </a:xfrm>
          <a:prstGeom prst="ellipse">
            <a:avLst/>
          </a:prstGeom>
          <a:solidFill>
            <a:srgbClr val="051C2C"/>
          </a:solidFill>
          <a:ln>
            <a:noFill/>
          </a:ln>
        </p:spPr>
        <p:txBody>
          <a:bodyPr rtlCol="0" anchor="ctr" lIns="0" tIns="0" rIns="0" bIns="0"/>
          <a:lstStyle/>
          <a:p>
            <a:pPr algn="ctr">
              <a:defRPr sz="1400" b="1">
                <a:solidFill>
                  <a:srgbClr val="FFFFFF"/>
                </a:solidFill>
                <a:latin typeface="Arial"/>
              </a:defRPr>
            </a:pPr>
            <a:r>
              <a:rPr>
                <a:ea typeface="Arial"/>
              </a:rPr>
              <a:t>3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699638" y="1463040"/>
            <a:ext cx="1249619" cy="365760"/>
          </a:xfrm>
          <a:prstGeom prst="rect">
            <a:avLst/>
          </a:prstGeom>
          <a:noFill/>
        </p:spPr>
        <p:txBody>
          <a:bodyPr wrap="square" anchor="ctr" lIns="45720" tIns="45720" rIns="45720" bIns="45720"/>
          <a:lstStyle/>
          <a:p>
            <a:pPr algn="l">
              <a:lnSpc>
                <a:spcPts val="1890"/>
              </a:lnSpc>
              <a:spcBef>
                <a:spcPts val="0"/>
              </a:spcBef>
              <a:spcAft>
                <a:spcPts val="0"/>
              </a:spcAft>
              <a:defRPr sz="1400" b="1">
                <a:solidFill>
                  <a:srgbClr val="051C2C"/>
                </a:solidFill>
                <a:latin typeface="Arial"/>
              </a:defRPr>
            </a:pPr>
            <a:r>
              <a:rPr>
                <a:ea typeface="KaiTi"/>
              </a:rPr>
              <a:t>Wealth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242438" y="2011680"/>
            <a:ext cx="1706819" cy="342900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ctr">
              <a:lnSpc>
                <a:spcPts val="1620"/>
              </a:lnSpc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Coordinate eligibility, advice, execution and post-sale service.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058985" y="3223260"/>
            <a:ext cx="274320" cy="36576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defRPr sz="2000" b="0">
                <a:solidFill>
                  <a:srgbClr val="CCCCCC"/>
                </a:solidFill>
                <a:latin typeface="Arial"/>
              </a:defRPr>
            </a:pPr>
            <a:r>
              <a:rPr>
                <a:ea typeface="KaiTi"/>
              </a:rPr>
              <a:t>→</a:t>
            </a:r>
          </a:p>
        </p:txBody>
      </p:sp>
      <p:sp>
        <p:nvSpPr>
          <p:cNvPr id="22" name="Rectangle 21"/>
          <p:cNvSpPr/>
          <p:nvPr/>
        </p:nvSpPr>
        <p:spPr>
          <a:xfrm>
            <a:off x="7360737" y="1280160"/>
            <a:ext cx="1889699" cy="42519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7360737" y="1280160"/>
            <a:ext cx="1889699" cy="54864"/>
          </a:xfrm>
          <a:prstGeom prst="rect">
            <a:avLst/>
          </a:prstGeom>
          <a:solidFill>
            <a:srgbClr val="D46A00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7452177" y="1463040"/>
            <a:ext cx="365760" cy="365760"/>
          </a:xfrm>
          <a:prstGeom prst="ellipse">
            <a:avLst/>
          </a:prstGeom>
          <a:solidFill>
            <a:srgbClr val="D46A00"/>
          </a:solidFill>
          <a:ln>
            <a:noFill/>
          </a:ln>
        </p:spPr>
        <p:txBody>
          <a:bodyPr rtlCol="0" anchor="ctr" lIns="0" tIns="0" rIns="0" bIns="0"/>
          <a:lstStyle/>
          <a:p>
            <a:pPr algn="ctr">
              <a:defRPr sz="1400" b="1">
                <a:solidFill>
                  <a:srgbClr val="FFFFFF"/>
                </a:solidFill>
                <a:latin typeface="Arial"/>
              </a:defRPr>
            </a:pPr>
            <a:r>
              <a:rPr>
                <a:ea typeface="Arial"/>
              </a:rPr>
              <a:t>4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909377" y="1463040"/>
            <a:ext cx="1249619" cy="365760"/>
          </a:xfrm>
          <a:prstGeom prst="rect">
            <a:avLst/>
          </a:prstGeom>
          <a:noFill/>
        </p:spPr>
        <p:txBody>
          <a:bodyPr wrap="square" anchor="ctr" lIns="45720" tIns="45720" rIns="45720" bIns="45720"/>
          <a:lstStyle/>
          <a:p>
            <a:pPr algn="l">
              <a:lnSpc>
                <a:spcPts val="1890"/>
              </a:lnSpc>
              <a:spcBef>
                <a:spcPts val="0"/>
              </a:spcBef>
              <a:spcAft>
                <a:spcPts val="0"/>
              </a:spcAft>
              <a:defRPr sz="1400" b="1">
                <a:solidFill>
                  <a:srgbClr val="D46A00"/>
                </a:solidFill>
                <a:latin typeface="Arial"/>
              </a:defRPr>
            </a:pPr>
            <a:r>
              <a:rPr>
                <a:ea typeface="KaiTi"/>
              </a:rPr>
              <a:t>Data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452177" y="2011680"/>
            <a:ext cx="1706819" cy="342900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ctr">
              <a:lnSpc>
                <a:spcPts val="1620"/>
              </a:lnSpc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Reuse customer-authorized data for insight and credit decisions.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268724" y="3223260"/>
            <a:ext cx="274320" cy="36576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defRPr sz="2000" b="0">
                <a:solidFill>
                  <a:srgbClr val="CCCCCC"/>
                </a:solidFill>
                <a:latin typeface="Arial"/>
              </a:defRPr>
            </a:pPr>
            <a:r>
              <a:rPr>
                <a:ea typeface="KaiTi"/>
              </a:rPr>
              <a:t>→</a:t>
            </a:r>
          </a:p>
        </p:txBody>
      </p:sp>
      <p:sp>
        <p:nvSpPr>
          <p:cNvPr id="28" name="Rectangle 27"/>
          <p:cNvSpPr/>
          <p:nvPr/>
        </p:nvSpPr>
        <p:spPr>
          <a:xfrm>
            <a:off x="9570476" y="1280160"/>
            <a:ext cx="1889699" cy="42519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29" name="Rectangle 28"/>
          <p:cNvSpPr/>
          <p:nvPr/>
        </p:nvSpPr>
        <p:spPr>
          <a:xfrm>
            <a:off x="9570476" y="1280160"/>
            <a:ext cx="1889699" cy="54864"/>
          </a:xfrm>
          <a:prstGeom prst="rect">
            <a:avLst/>
          </a:prstGeom>
          <a:solidFill>
            <a:srgbClr val="C62828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30" name="Oval 29"/>
          <p:cNvSpPr/>
          <p:nvPr/>
        </p:nvSpPr>
        <p:spPr>
          <a:xfrm>
            <a:off x="9661916" y="1463040"/>
            <a:ext cx="365760" cy="365760"/>
          </a:xfrm>
          <a:prstGeom prst="ellipse">
            <a:avLst/>
          </a:prstGeom>
          <a:solidFill>
            <a:srgbClr val="C62828"/>
          </a:solidFill>
          <a:ln>
            <a:noFill/>
          </a:ln>
        </p:spPr>
        <p:txBody>
          <a:bodyPr rtlCol="0" anchor="ctr" lIns="0" tIns="0" rIns="0" bIns="0"/>
          <a:lstStyle/>
          <a:p>
            <a:pPr algn="ctr">
              <a:defRPr sz="1400" b="1">
                <a:solidFill>
                  <a:srgbClr val="FFFFFF"/>
                </a:solidFill>
                <a:latin typeface="Arial"/>
              </a:defRPr>
            </a:pPr>
            <a:r>
              <a:rPr>
                <a:ea typeface="Arial"/>
              </a:rPr>
              <a:t>5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0119116" y="1463040"/>
            <a:ext cx="1249619" cy="365760"/>
          </a:xfrm>
          <a:prstGeom prst="rect">
            <a:avLst/>
          </a:prstGeom>
          <a:noFill/>
        </p:spPr>
        <p:txBody>
          <a:bodyPr wrap="square" anchor="ctr" lIns="45720" tIns="45720" rIns="45720" bIns="45720"/>
          <a:lstStyle/>
          <a:p>
            <a:pPr algn="l">
              <a:lnSpc>
                <a:spcPts val="1890"/>
              </a:lnSpc>
              <a:spcBef>
                <a:spcPts val="0"/>
              </a:spcBef>
              <a:spcAft>
                <a:spcPts val="0"/>
              </a:spcAft>
              <a:defRPr sz="1400" b="1">
                <a:solidFill>
                  <a:srgbClr val="C62828"/>
                </a:solidFill>
                <a:latin typeface="Arial"/>
              </a:defRPr>
            </a:pPr>
            <a:r>
              <a:rPr>
                <a:ea typeface="KaiTi"/>
              </a:rPr>
              <a:t>Compliance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9661916" y="2011680"/>
            <a:ext cx="1706819" cy="342900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ctr">
              <a:lnSpc>
                <a:spcPts val="1620"/>
              </a:lnSpc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Embed explainable controls, monitoring and human escalation.</a:t>
            </a:r>
          </a:p>
        </p:txBody>
      </p:sp>
      <p:sp>
        <p:nvSpPr>
          <p:cNvPr id="33" name="Rectangle 32"/>
          <p:cNvSpPr/>
          <p:nvPr/>
        </p:nvSpPr>
        <p:spPr>
          <a:xfrm>
            <a:off x="731520" y="5669280"/>
            <a:ext cx="10728655" cy="59436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1005840" y="5669280"/>
            <a:ext cx="1645920" cy="594360"/>
          </a:xfrm>
          <a:prstGeom prst="rect">
            <a:avLst/>
          </a:prstGeom>
          <a:noFill/>
        </p:spPr>
        <p:txBody>
          <a:bodyPr wrap="square" anchor="ctr" lIns="45720" tIns="45720" rIns="45720" bIns="45720"/>
          <a:lstStyle/>
          <a:p>
            <a:pPr algn="l">
              <a:lnSpc>
                <a:spcPts val="1890"/>
              </a:lnSpc>
              <a:spcBef>
                <a:spcPts val="0"/>
              </a:spcBef>
              <a:spcAft>
                <a:spcPts val="0"/>
              </a:spcAft>
              <a:defRPr sz="1400" b="1">
                <a:solidFill>
                  <a:srgbClr val="051C2C"/>
                </a:solidFill>
                <a:latin typeface="Arial"/>
              </a:defRPr>
            </a:pPr>
            <a:r>
              <a:rPr>
                <a:ea typeface="KaiTi"/>
              </a:rPr>
              <a:t>Management choice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743200" y="5669280"/>
            <a:ext cx="8442655" cy="594360"/>
          </a:xfrm>
          <a:prstGeom prst="rect">
            <a:avLst/>
          </a:prstGeom>
          <a:noFill/>
        </p:spPr>
        <p:txBody>
          <a:bodyPr wrap="square" anchor="ctr" lIns="45720" tIns="45720" rIns="45720" bIns="45720"/>
          <a:lstStyle/>
          <a:p>
            <a:pPr algn="l">
              <a:lnSpc>
                <a:spcPts val="189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Name one accountable owner for the end-to-end journey, not one owner per system.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31520" y="6446520"/>
            <a:ext cx="10058400" cy="27432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l">
              <a:lnSpc>
                <a:spcPts val="1215"/>
              </a:lnSpc>
              <a:spcBef>
                <a:spcPts val="0"/>
              </a:spcBef>
              <a:spcAft>
                <a:spcPts val="0"/>
              </a:spcAft>
              <a:defRPr sz="900" b="0">
                <a:solidFill>
                  <a:srgbClr val="666666"/>
                </a:solidFill>
                <a:latin typeface="Arial"/>
              </a:defRPr>
            </a:pPr>
            <a:r>
              <a:rPr>
                <a:ea typeface="KaiTi"/>
              </a:rPr>
              <a:t>Sources: HKMA Wealth Management Connect, cross-boundary payment and e-CNY publications (2024-2025).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1155680" y="6492240"/>
            <a:ext cx="914400" cy="27432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r">
              <a:lnSpc>
                <a:spcPts val="1215"/>
              </a:lnSpc>
              <a:spcBef>
                <a:spcPts val="0"/>
              </a:spcBef>
              <a:spcAft>
                <a:spcPts val="0"/>
              </a:spcAft>
              <a:defRPr sz="900" b="0">
                <a:solidFill>
                  <a:srgbClr val="666666"/>
                </a:solidFill>
                <a:latin typeface="Arial"/>
              </a:defRPr>
            </a:pPr>
            <a:r>
              <a:rPr>
                <a:ea typeface="KaiTi"/>
              </a:rPr>
              <a:t>6/15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137160"/>
            <a:ext cx="10698480" cy="822960"/>
          </a:xfrm>
          <a:prstGeom prst="rect">
            <a:avLst/>
          </a:prstGeom>
          <a:noFill/>
        </p:spPr>
        <p:txBody>
          <a:bodyPr wrap="square" anchor="b" lIns="45720" tIns="45720" rIns="45720" bIns="45720"/>
          <a:lstStyle/>
          <a:p>
            <a:pPr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defRPr sz="2200" b="1">
                <a:solidFill>
                  <a:srgbClr val="000000"/>
                </a:solidFill>
                <a:latin typeface="Georgia"/>
              </a:defRPr>
            </a:pPr>
            <a:r>
              <a:rPr>
                <a:ea typeface="KaiTi"/>
              </a:rPr>
              <a:t>Connected data improves SME economics</a:t>
            </a:r>
          </a:p>
        </p:txBody>
      </p:sp>
      <p:sp>
        <p:nvSpPr>
          <p:cNvPr id="3" name="Rectangle 2"/>
          <p:cNvSpPr/>
          <p:nvPr/>
        </p:nvSpPr>
        <p:spPr>
          <a:xfrm>
            <a:off x="731520" y="960120"/>
            <a:ext cx="10698480" cy="635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731520" y="1371600"/>
            <a:ext cx="5029200" cy="1828800"/>
          </a:xfrm>
          <a:prstGeom prst="rect">
            <a:avLst/>
          </a:prstGeom>
          <a:solidFill>
            <a:srgbClr val="051C2C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005840" y="1463040"/>
            <a:ext cx="4480560" cy="82296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defRPr sz="4400" b="1">
                <a:solidFill>
                  <a:srgbClr val="FFFFFF"/>
                </a:solidFill>
                <a:latin typeface="Georgia"/>
              </a:defRPr>
            </a:pPr>
            <a:r>
              <a:rPr>
                <a:ea typeface="KaiTi"/>
              </a:rPr>
              <a:t>-36 bp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2377440"/>
            <a:ext cx="4480560" cy="45720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ctr">
              <a:lnSpc>
                <a:spcPts val="189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FFFFFF"/>
                </a:solidFill>
                <a:latin typeface="Arial"/>
              </a:defRPr>
            </a:pPr>
            <a:r>
              <a:rPr>
                <a:ea typeface="KaiTi"/>
              </a:rPr>
              <a:t>Average loan rate associated with active CDI use</a:t>
            </a:r>
          </a:p>
        </p:txBody>
      </p:sp>
      <p:sp>
        <p:nvSpPr>
          <p:cNvPr id="7" name="Rectangle 6"/>
          <p:cNvSpPr/>
          <p:nvPr/>
        </p:nvSpPr>
        <p:spPr>
          <a:xfrm>
            <a:off x="6430975" y="1371600"/>
            <a:ext cx="5029200" cy="18288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705295" y="1463040"/>
            <a:ext cx="4480560" cy="82296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defRPr sz="4400" b="1">
                <a:solidFill>
                  <a:srgbClr val="051C2C"/>
                </a:solidFill>
                <a:latin typeface="Georgia"/>
              </a:defRPr>
            </a:pPr>
            <a:r>
              <a:rPr>
                <a:ea typeface="KaiTi"/>
              </a:rPr>
              <a:t>-1.1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705295" y="2377440"/>
            <a:ext cx="4480560" cy="45720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ctr">
              <a:lnSpc>
                <a:spcPts val="189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Average number of collateral requirements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1520" y="3657600"/>
            <a:ext cx="10728655" cy="228600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l">
              <a:lnSpc>
                <a:spcPts val="189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HKMA compared new SME lending from 2022 to March 2025.</a:t>
            </a:r>
          </a:p>
          <a:p>
            <a:pPr algn="l">
              <a:lnSpc>
                <a:spcPts val="1890"/>
              </a:lnSpc>
              <a:spcBef>
                <a:spcPts val="800"/>
              </a:spcBef>
              <a:spcAft>
                <a:spcPts val="0"/>
              </a:spcAft>
              <a:defRPr sz="14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Banks using CDI more actively offered similar SMEs better lending conditions.</a:t>
            </a:r>
          </a:p>
          <a:p>
            <a:pPr algn="l">
              <a:lnSpc>
                <a:spcPts val="1890"/>
              </a:lnSpc>
              <a:spcBef>
                <a:spcPts val="800"/>
              </a:spcBef>
              <a:spcAft>
                <a:spcPts val="0"/>
              </a:spcAft>
              <a:defRPr sz="14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The evidence links data capability to pricing and credit competitiveness.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1520" y="6446520"/>
            <a:ext cx="10058400" cy="27432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l">
              <a:lnSpc>
                <a:spcPts val="1215"/>
              </a:lnSpc>
              <a:spcBef>
                <a:spcPts val="0"/>
              </a:spcBef>
              <a:spcAft>
                <a:spcPts val="0"/>
              </a:spcAft>
              <a:defRPr sz="900" b="0">
                <a:solidFill>
                  <a:srgbClr val="666666"/>
                </a:solidFill>
                <a:latin typeface="Arial"/>
              </a:defRPr>
            </a:pPr>
            <a:r>
              <a:rPr>
                <a:ea typeface="KaiTi"/>
              </a:rPr>
              <a:t>Source: HKMA Research Memorandum, Assessing the Effects of CDI on SME Loans (2026).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155680" y="6492240"/>
            <a:ext cx="914400" cy="27432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r">
              <a:lnSpc>
                <a:spcPts val="1215"/>
              </a:lnSpc>
              <a:spcBef>
                <a:spcPts val="0"/>
              </a:spcBef>
              <a:spcAft>
                <a:spcPts val="0"/>
              </a:spcAft>
              <a:defRPr sz="900" b="0">
                <a:solidFill>
                  <a:srgbClr val="666666"/>
                </a:solidFill>
                <a:latin typeface="Arial"/>
              </a:defRPr>
            </a:pPr>
            <a:r>
              <a:rPr>
                <a:ea typeface="KaiTi"/>
              </a:rPr>
              <a:t>7/15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137160"/>
            <a:ext cx="10698480" cy="822960"/>
          </a:xfrm>
          <a:prstGeom prst="rect">
            <a:avLst/>
          </a:prstGeom>
          <a:noFill/>
        </p:spPr>
        <p:txBody>
          <a:bodyPr wrap="square" anchor="b" lIns="45720" tIns="45720" rIns="45720" bIns="45720"/>
          <a:lstStyle/>
          <a:p>
            <a:pPr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defRPr sz="2200" b="1">
                <a:solidFill>
                  <a:srgbClr val="000000"/>
                </a:solidFill>
                <a:latin typeface="Georgia"/>
              </a:defRPr>
            </a:pPr>
            <a:r>
              <a:rPr>
                <a:ea typeface="KaiTi"/>
              </a:rPr>
              <a:t>Three moves convert activity into value</a:t>
            </a:r>
          </a:p>
        </p:txBody>
      </p:sp>
      <p:sp>
        <p:nvSpPr>
          <p:cNvPr id="3" name="Rectangle 2"/>
          <p:cNvSpPr/>
          <p:nvPr/>
        </p:nvSpPr>
        <p:spPr>
          <a:xfrm>
            <a:off x="731520" y="960120"/>
            <a:ext cx="10698480" cy="635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731520" y="1280160"/>
            <a:ext cx="3454298" cy="43891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731520" y="1280160"/>
            <a:ext cx="3454298" cy="54864"/>
          </a:xfrm>
          <a:prstGeom prst="rect">
            <a:avLst/>
          </a:prstGeom>
          <a:solidFill>
            <a:srgbClr val="051C2C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2252929" y="1463040"/>
            <a:ext cx="411480" cy="411480"/>
          </a:xfrm>
          <a:prstGeom prst="ellipse">
            <a:avLst/>
          </a:prstGeom>
          <a:solidFill>
            <a:srgbClr val="051C2C"/>
          </a:solidFill>
          <a:ln>
            <a:noFill/>
          </a:ln>
        </p:spPr>
        <p:txBody>
          <a:bodyPr rtlCol="0" anchor="ctr" lIns="0" tIns="0" rIns="0" bIns="0"/>
          <a:lstStyle/>
          <a:p>
            <a:pPr algn="ctr">
              <a:defRPr sz="1400" b="1">
                <a:solidFill>
                  <a:srgbClr val="FFFFFF"/>
                </a:solidFill>
                <a:latin typeface="Arial"/>
              </a:defRPr>
            </a:pPr>
            <a:r>
              <a:rPr>
                <a:ea typeface="Arial"/>
              </a:rP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2011680"/>
            <a:ext cx="3088538" cy="36576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defRPr sz="1800" b="1">
                <a:solidFill>
                  <a:srgbClr val="051C2C"/>
                </a:solidFill>
                <a:latin typeface="Arial"/>
              </a:defRPr>
            </a:pPr>
            <a:r>
              <a:rPr>
                <a:ea typeface="KaiTi"/>
              </a:rPr>
              <a:t>Focus the portfolio</a:t>
            </a:r>
          </a:p>
        </p:txBody>
      </p:sp>
      <p:sp>
        <p:nvSpPr>
          <p:cNvPr id="8" name="Rectangle 7"/>
          <p:cNvSpPr/>
          <p:nvPr/>
        </p:nvSpPr>
        <p:spPr>
          <a:xfrm>
            <a:off x="1097280" y="2468880"/>
            <a:ext cx="2722778" cy="6350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2651760"/>
            <a:ext cx="3088538" cy="228600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l">
              <a:lnSpc>
                <a:spcPts val="189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Select one cross-border journey and one SME data use case; stop measuring success by project count.</a:t>
            </a:r>
          </a:p>
        </p:txBody>
      </p:sp>
      <p:sp>
        <p:nvSpPr>
          <p:cNvPr id="10" name="Rectangle 9"/>
          <p:cNvSpPr/>
          <p:nvPr/>
        </p:nvSpPr>
        <p:spPr>
          <a:xfrm>
            <a:off x="4368698" y="1280160"/>
            <a:ext cx="3454298" cy="43891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4368698" y="1280160"/>
            <a:ext cx="3454298" cy="54864"/>
          </a:xfrm>
          <a:prstGeom prst="rect">
            <a:avLst/>
          </a:prstGeom>
          <a:solidFill>
            <a:srgbClr val="051C2C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5890107" y="1463040"/>
            <a:ext cx="411480" cy="411480"/>
          </a:xfrm>
          <a:prstGeom prst="ellipse">
            <a:avLst/>
          </a:prstGeom>
          <a:solidFill>
            <a:srgbClr val="051C2C"/>
          </a:solidFill>
          <a:ln>
            <a:noFill/>
          </a:ln>
        </p:spPr>
        <p:txBody>
          <a:bodyPr rtlCol="0" anchor="ctr" lIns="0" tIns="0" rIns="0" bIns="0"/>
          <a:lstStyle/>
          <a:p>
            <a:pPr algn="ctr">
              <a:defRPr sz="1400" b="1">
                <a:solidFill>
                  <a:srgbClr val="FFFFFF"/>
                </a:solidFill>
                <a:latin typeface="Arial"/>
              </a:defRPr>
            </a:pPr>
            <a:r>
              <a:rPr>
                <a:ea typeface="Arial"/>
              </a:rPr>
              <a:t>02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51578" y="2011680"/>
            <a:ext cx="3088538" cy="36576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defRPr sz="1800" b="1">
                <a:solidFill>
                  <a:srgbClr val="051C2C"/>
                </a:solidFill>
                <a:latin typeface="Arial"/>
              </a:defRPr>
            </a:pPr>
            <a:r>
              <a:rPr>
                <a:ea typeface="KaiTi"/>
              </a:rPr>
              <a:t>Build the data loop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734458" y="2468880"/>
            <a:ext cx="2722778" cy="6350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551578" y="2651760"/>
            <a:ext cx="3088538" cy="228600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l">
              <a:lnSpc>
                <a:spcPts val="189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Connect identity, consent, account and transaction data to decision workflows and shared KPIs.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8005876" y="1280160"/>
            <a:ext cx="3454298" cy="43891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8005876" y="1280160"/>
            <a:ext cx="3454298" cy="54864"/>
          </a:xfrm>
          <a:prstGeom prst="rect">
            <a:avLst/>
          </a:prstGeom>
          <a:solidFill>
            <a:srgbClr val="051C2C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9527285" y="1463040"/>
            <a:ext cx="411480" cy="411480"/>
          </a:xfrm>
          <a:prstGeom prst="ellipse">
            <a:avLst/>
          </a:prstGeom>
          <a:solidFill>
            <a:srgbClr val="051C2C"/>
          </a:solidFill>
          <a:ln>
            <a:noFill/>
          </a:ln>
        </p:spPr>
        <p:txBody>
          <a:bodyPr rtlCol="0" anchor="ctr" lIns="0" tIns="0" rIns="0" bIns="0"/>
          <a:lstStyle/>
          <a:p>
            <a:pPr algn="ctr">
              <a:defRPr sz="1400" b="1">
                <a:solidFill>
                  <a:srgbClr val="FFFFFF"/>
                </a:solidFill>
                <a:latin typeface="Arial"/>
              </a:defRPr>
            </a:pPr>
            <a:r>
              <a:rPr>
                <a:ea typeface="Arial"/>
              </a:rPr>
              <a:t>03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188756" y="2011680"/>
            <a:ext cx="3088538" cy="36576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defRPr sz="1800" b="1">
                <a:solidFill>
                  <a:srgbClr val="051C2C"/>
                </a:solidFill>
                <a:latin typeface="Arial"/>
              </a:defRPr>
            </a:pPr>
            <a:r>
              <a:rPr>
                <a:ea typeface="KaiTi"/>
              </a:rPr>
              <a:t>Scale with control</a:t>
            </a:r>
          </a:p>
        </p:txBody>
      </p:sp>
      <p:sp>
        <p:nvSpPr>
          <p:cNvPr id="20" name="Rectangle 19"/>
          <p:cNvSpPr/>
          <p:nvPr/>
        </p:nvSpPr>
        <p:spPr>
          <a:xfrm>
            <a:off x="8371636" y="2468880"/>
            <a:ext cx="2722778" cy="6350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188756" y="2651760"/>
            <a:ext cx="3088538" cy="228600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l">
              <a:lnSpc>
                <a:spcPts val="189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Prioritize internal AI use cases, then expand only when accuracy, explainability and unit economics pass.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31520" y="6446520"/>
            <a:ext cx="10058400" cy="27432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l">
              <a:lnSpc>
                <a:spcPts val="1215"/>
              </a:lnSpc>
              <a:spcBef>
                <a:spcPts val="0"/>
              </a:spcBef>
              <a:spcAft>
                <a:spcPts val="0"/>
              </a:spcAft>
              <a:defRPr sz="900" b="0">
                <a:solidFill>
                  <a:srgbClr val="666666"/>
                </a:solidFill>
                <a:latin typeface="Arial"/>
              </a:defRPr>
            </a:pPr>
            <a:r>
              <a:rPr>
                <a:ea typeface="KaiTi"/>
              </a:rPr>
              <a:t>Source: Author recommendations based on HKMA, consumer research and bank benchmarking.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1155680" y="6492240"/>
            <a:ext cx="914400" cy="27432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r">
              <a:lnSpc>
                <a:spcPts val="1215"/>
              </a:lnSpc>
              <a:spcBef>
                <a:spcPts val="0"/>
              </a:spcBef>
              <a:spcAft>
                <a:spcPts val="0"/>
              </a:spcAft>
              <a:defRPr sz="900" b="0">
                <a:solidFill>
                  <a:srgbClr val="666666"/>
                </a:solidFill>
                <a:latin typeface="Arial"/>
              </a:defRPr>
            </a:pPr>
            <a:r>
              <a:rPr>
                <a:ea typeface="KaiTi"/>
              </a:rPr>
              <a:t>8/15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137160"/>
            <a:ext cx="10698480" cy="822960"/>
          </a:xfrm>
          <a:prstGeom prst="rect">
            <a:avLst/>
          </a:prstGeom>
          <a:noFill/>
        </p:spPr>
        <p:txBody>
          <a:bodyPr wrap="square" anchor="b" lIns="45720" tIns="45720" rIns="45720" bIns="45720"/>
          <a:lstStyle/>
          <a:p>
            <a:pPr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defRPr sz="2200" b="1">
                <a:solidFill>
                  <a:srgbClr val="000000"/>
                </a:solidFill>
                <a:latin typeface="Georgia"/>
              </a:defRPr>
            </a:pPr>
            <a:r>
              <a:rPr>
                <a:ea typeface="KaiTi"/>
              </a:rPr>
              <a:t>A 12-month plan builds controlled scale</a:t>
            </a:r>
          </a:p>
        </p:txBody>
      </p:sp>
      <p:sp>
        <p:nvSpPr>
          <p:cNvPr id="3" name="Rectangle 2"/>
          <p:cNvSpPr/>
          <p:nvPr/>
        </p:nvSpPr>
        <p:spPr>
          <a:xfrm>
            <a:off x="731520" y="960120"/>
            <a:ext cx="10698480" cy="635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1188720" y="2743200"/>
            <a:ext cx="9784080" cy="25400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982980" y="2537460"/>
            <a:ext cx="411480" cy="411480"/>
          </a:xfrm>
          <a:prstGeom prst="ellipse">
            <a:avLst/>
          </a:prstGeom>
          <a:solidFill>
            <a:srgbClr val="006BA6"/>
          </a:solidFill>
          <a:ln>
            <a:noFill/>
          </a:ln>
        </p:spPr>
        <p:txBody>
          <a:bodyPr rtlCol="0" anchor="ctr" lIns="0" tIns="0" rIns="0" bIns="0"/>
          <a:lstStyle/>
          <a:p>
            <a:pPr algn="ctr">
              <a:defRPr sz="1400" b="1">
                <a:solidFill>
                  <a:srgbClr val="FFFFFF"/>
                </a:solidFill>
                <a:latin typeface="Arial"/>
              </a:defRPr>
            </a:pPr>
            <a:r>
              <a:rPr>
                <a:ea typeface="Arial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4320" y="1828800"/>
            <a:ext cx="1828800" cy="45720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defRPr sz="1800" b="1">
                <a:solidFill>
                  <a:srgbClr val="051C2C"/>
                </a:solidFill>
                <a:latin typeface="Arial"/>
              </a:defRPr>
            </a:pPr>
            <a:r>
              <a:rPr>
                <a:ea typeface="KaiTi"/>
              </a:rPr>
              <a:t>0-30d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74320" y="3200400"/>
            <a:ext cx="1828800" cy="137160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ctr">
              <a:lnSpc>
                <a:spcPts val="189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Choose the priority journey and define one accountable owner.</a:t>
            </a:r>
          </a:p>
        </p:txBody>
      </p:sp>
      <p:sp>
        <p:nvSpPr>
          <p:cNvPr id="8" name="Oval 7"/>
          <p:cNvSpPr/>
          <p:nvPr/>
        </p:nvSpPr>
        <p:spPr>
          <a:xfrm>
            <a:off x="3429000" y="2537460"/>
            <a:ext cx="411480" cy="411480"/>
          </a:xfrm>
          <a:prstGeom prst="ellipse">
            <a:avLst/>
          </a:prstGeom>
          <a:solidFill>
            <a:srgbClr val="006BA6"/>
          </a:solidFill>
          <a:ln>
            <a:noFill/>
          </a:ln>
        </p:spPr>
        <p:txBody>
          <a:bodyPr rtlCol="0" anchor="ctr" lIns="0" tIns="0" rIns="0" bIns="0"/>
          <a:lstStyle/>
          <a:p>
            <a:pPr algn="ctr">
              <a:defRPr sz="1400" b="1">
                <a:solidFill>
                  <a:srgbClr val="FFFFFF"/>
                </a:solidFill>
                <a:latin typeface="Arial"/>
              </a:defRPr>
            </a:pPr>
            <a:r>
              <a:rPr>
                <a:ea typeface="Arial"/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20340" y="1828800"/>
            <a:ext cx="1828800" cy="45720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defRPr sz="1800" b="1">
                <a:solidFill>
                  <a:srgbClr val="051C2C"/>
                </a:solidFill>
                <a:latin typeface="Arial"/>
              </a:defRPr>
            </a:pPr>
            <a:r>
              <a:rPr>
                <a:ea typeface="KaiTi"/>
              </a:rPr>
              <a:t>30-90d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720340" y="3200400"/>
            <a:ext cx="1828800" cy="137160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ctr">
              <a:lnSpc>
                <a:spcPts val="189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Align completion, time, conversion, human handoff and risk KPIs.</a:t>
            </a:r>
          </a:p>
        </p:txBody>
      </p:sp>
      <p:sp>
        <p:nvSpPr>
          <p:cNvPr id="11" name="Oval 10"/>
          <p:cNvSpPr/>
          <p:nvPr/>
        </p:nvSpPr>
        <p:spPr>
          <a:xfrm>
            <a:off x="5875020" y="2537460"/>
            <a:ext cx="411480" cy="411480"/>
          </a:xfrm>
          <a:prstGeom prst="ellipse">
            <a:avLst/>
          </a:prstGeom>
          <a:solidFill>
            <a:srgbClr val="006BA6"/>
          </a:solidFill>
          <a:ln>
            <a:noFill/>
          </a:ln>
        </p:spPr>
        <p:txBody>
          <a:bodyPr rtlCol="0" anchor="ctr" lIns="0" tIns="0" rIns="0" bIns="0"/>
          <a:lstStyle/>
          <a:p>
            <a:pPr algn="ctr">
              <a:defRPr sz="1400" b="1">
                <a:solidFill>
                  <a:srgbClr val="FFFFFF"/>
                </a:solidFill>
                <a:latin typeface="Arial"/>
              </a:defRPr>
            </a:pPr>
            <a:r>
              <a:rPr>
                <a:ea typeface="Arial"/>
              </a:rP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166360" y="1828800"/>
            <a:ext cx="1828800" cy="45720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defRPr sz="1800" b="1">
                <a:solidFill>
                  <a:srgbClr val="051C2C"/>
                </a:solidFill>
                <a:latin typeface="Arial"/>
              </a:defRPr>
            </a:pPr>
            <a:r>
              <a:rPr>
                <a:ea typeface="KaiTi"/>
              </a:rPr>
              <a:t>3-6m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166360" y="3200400"/>
            <a:ext cx="1828800" cy="137160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ctr">
              <a:lnSpc>
                <a:spcPts val="189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Connect consented data to credit, insight and service decisions.</a:t>
            </a:r>
          </a:p>
        </p:txBody>
      </p:sp>
      <p:sp>
        <p:nvSpPr>
          <p:cNvPr id="14" name="Oval 13"/>
          <p:cNvSpPr/>
          <p:nvPr/>
        </p:nvSpPr>
        <p:spPr>
          <a:xfrm>
            <a:off x="8321040" y="2537460"/>
            <a:ext cx="411480" cy="411480"/>
          </a:xfrm>
          <a:prstGeom prst="ellipse">
            <a:avLst/>
          </a:prstGeom>
          <a:solidFill>
            <a:srgbClr val="006BA6"/>
          </a:solidFill>
          <a:ln>
            <a:noFill/>
          </a:ln>
        </p:spPr>
        <p:txBody>
          <a:bodyPr rtlCol="0" anchor="ctr" lIns="0" tIns="0" rIns="0" bIns="0"/>
          <a:lstStyle/>
          <a:p>
            <a:pPr algn="ctr">
              <a:defRPr sz="1400" b="1">
                <a:solidFill>
                  <a:srgbClr val="FFFFFF"/>
                </a:solidFill>
                <a:latin typeface="Arial"/>
              </a:defRPr>
            </a:pPr>
            <a:r>
              <a:rPr>
                <a:ea typeface="Arial"/>
              </a:rPr>
              <a:t>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12380" y="1828800"/>
            <a:ext cx="1828800" cy="45720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defRPr sz="1800" b="1">
                <a:solidFill>
                  <a:srgbClr val="051C2C"/>
                </a:solidFill>
                <a:latin typeface="Arial"/>
              </a:defRPr>
            </a:pPr>
            <a:r>
              <a:rPr>
                <a:ea typeface="KaiTi"/>
              </a:rPr>
              <a:t>6-9m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612380" y="3200400"/>
            <a:ext cx="1828800" cy="137160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ctr">
              <a:lnSpc>
                <a:spcPts val="189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Pilot governed AI in knowledge, operations and risk workflows.</a:t>
            </a:r>
          </a:p>
        </p:txBody>
      </p:sp>
      <p:sp>
        <p:nvSpPr>
          <p:cNvPr id="17" name="Oval 16"/>
          <p:cNvSpPr/>
          <p:nvPr/>
        </p:nvSpPr>
        <p:spPr>
          <a:xfrm>
            <a:off x="10767060" y="2537460"/>
            <a:ext cx="411480" cy="411480"/>
          </a:xfrm>
          <a:prstGeom prst="ellipse">
            <a:avLst/>
          </a:prstGeom>
          <a:solidFill>
            <a:srgbClr val="051C2C"/>
          </a:solidFill>
          <a:ln>
            <a:noFill/>
          </a:ln>
        </p:spPr>
        <p:txBody>
          <a:bodyPr rtlCol="0" anchor="ctr" lIns="0" tIns="0" rIns="0" bIns="0"/>
          <a:lstStyle/>
          <a:p>
            <a:pPr algn="ctr">
              <a:defRPr sz="1400" b="1">
                <a:solidFill>
                  <a:srgbClr val="FFFFFF"/>
                </a:solidFill>
                <a:latin typeface="Arial"/>
              </a:defRPr>
            </a:pPr>
            <a:r>
              <a:rPr>
                <a:ea typeface="Arial"/>
              </a:rPr>
              <a:t>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058400" y="1828800"/>
            <a:ext cx="1828800" cy="45720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defRPr sz="1800" b="1">
                <a:solidFill>
                  <a:srgbClr val="051C2C"/>
                </a:solidFill>
                <a:latin typeface="Arial"/>
              </a:defRPr>
            </a:pPr>
            <a:r>
              <a:rPr>
                <a:ea typeface="KaiTi"/>
              </a:rPr>
              <a:t>9-12m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058400" y="3200400"/>
            <a:ext cx="1828800" cy="137160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ctr">
              <a:lnSpc>
                <a:spcPts val="189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Scale proven use cases and retire duplicate initiatives.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31520" y="5669280"/>
            <a:ext cx="10728655" cy="59436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005840" y="5669280"/>
            <a:ext cx="1645920" cy="594360"/>
          </a:xfrm>
          <a:prstGeom prst="rect">
            <a:avLst/>
          </a:prstGeom>
          <a:noFill/>
        </p:spPr>
        <p:txBody>
          <a:bodyPr wrap="square" anchor="ctr" lIns="45720" tIns="45720" rIns="45720" bIns="45720"/>
          <a:lstStyle/>
          <a:p>
            <a:pPr algn="l">
              <a:lnSpc>
                <a:spcPts val="1890"/>
              </a:lnSpc>
              <a:spcBef>
                <a:spcPts val="0"/>
              </a:spcBef>
              <a:spcAft>
                <a:spcPts val="0"/>
              </a:spcAft>
              <a:defRPr sz="1400" b="1">
                <a:solidFill>
                  <a:srgbClr val="051C2C"/>
                </a:solidFill>
                <a:latin typeface="Arial"/>
              </a:defRPr>
            </a:pPr>
            <a:r>
              <a:rPr>
                <a:ea typeface="KaiTi"/>
              </a:rPr>
              <a:t>Decision gate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743200" y="5669280"/>
            <a:ext cx="8442655" cy="594360"/>
          </a:xfrm>
          <a:prstGeom prst="rect">
            <a:avLst/>
          </a:prstGeom>
          <a:noFill/>
        </p:spPr>
        <p:txBody>
          <a:bodyPr wrap="square" anchor="ctr" lIns="45720" tIns="45720" rIns="45720" bIns="45720"/>
          <a:lstStyle/>
          <a:p>
            <a:pPr algn="l">
              <a:lnSpc>
                <a:spcPts val="189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333333"/>
                </a:solidFill>
                <a:latin typeface="Arial"/>
              </a:defRPr>
            </a:pPr>
            <a:r>
              <a:rPr>
                <a:ea typeface="KaiTi"/>
              </a:rPr>
              <a:t>Each phase advances only when customer value, control quality and economics are evidenced.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31520" y="6446520"/>
            <a:ext cx="10058400" cy="27432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l">
              <a:lnSpc>
                <a:spcPts val="1215"/>
              </a:lnSpc>
              <a:spcBef>
                <a:spcPts val="0"/>
              </a:spcBef>
              <a:spcAft>
                <a:spcPts val="0"/>
              </a:spcAft>
              <a:defRPr sz="900" b="0">
                <a:solidFill>
                  <a:srgbClr val="666666"/>
                </a:solidFill>
                <a:latin typeface="Arial"/>
              </a:defRPr>
            </a:pPr>
            <a:r>
              <a:rPr>
                <a:ea typeface="KaiTi"/>
              </a:rPr>
              <a:t>Source: Author roadmap based on the prioritized demand map and public evidence review.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1155680" y="6492240"/>
            <a:ext cx="914400" cy="274320"/>
          </a:xfrm>
          <a:prstGeom prst="rect">
            <a:avLst/>
          </a:prstGeom>
          <a:noFill/>
        </p:spPr>
        <p:txBody>
          <a:bodyPr wrap="square" anchor="t" lIns="45720" tIns="45720" rIns="45720" bIns="45720"/>
          <a:lstStyle/>
          <a:p>
            <a:pPr algn="r">
              <a:lnSpc>
                <a:spcPts val="1215"/>
              </a:lnSpc>
              <a:spcBef>
                <a:spcPts val="0"/>
              </a:spcBef>
              <a:spcAft>
                <a:spcPts val="0"/>
              </a:spcAft>
              <a:defRPr sz="900" b="0">
                <a:solidFill>
                  <a:srgbClr val="666666"/>
                </a:solidFill>
                <a:latin typeface="Arial"/>
              </a:defRPr>
            </a:pPr>
            <a:r>
              <a:rPr>
                <a:ea typeface="KaiTi"/>
              </a:rPr>
              <a:t>9/15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Ava Corporate Insight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Georgia"/>
        <a:ea typeface="KaiTi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KaiTi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Hong Kong Chinese Banks - From Fintech Adoption to Measurable Value</dc:title>
  <dc:subject>Self-initiated corporate communication project based on publicly available information.</dc:subject>
  <dc:creator>Ava MI Xinyu</dc:creator>
  <cp:keywords>Hong Kong, banking, consulting, digital transformation, executive communication</cp:keywords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